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4"/>
  </p:notesMasterIdLst>
  <p:sldIdLst>
    <p:sldId id="271" r:id="rId2"/>
    <p:sldId id="286" r:id="rId3"/>
    <p:sldId id="260" r:id="rId4"/>
    <p:sldId id="261" r:id="rId5"/>
    <p:sldId id="287" r:id="rId6"/>
    <p:sldId id="263" r:id="rId7"/>
    <p:sldId id="288" r:id="rId8"/>
    <p:sldId id="289" r:id="rId9"/>
    <p:sldId id="290" r:id="rId10"/>
    <p:sldId id="291"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6" userDrawn="1">
          <p15:clr>
            <a:srgbClr val="A4A3A4"/>
          </p15:clr>
        </p15:guide>
        <p15:guide id="2" pos="3264" userDrawn="1">
          <p15:clr>
            <a:srgbClr val="A4A3A4"/>
          </p15:clr>
        </p15:guide>
        <p15:guide id="3" pos="384" userDrawn="1">
          <p15:clr>
            <a:srgbClr val="A4A3A4"/>
          </p15:clr>
        </p15:guide>
        <p15:guide id="4" orient="horz" pos="1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059E01-79F8-AB44-A24F-B4411C2FEFC2}" v="1" dt="2025-11-07T14:19:04.747"/>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83"/>
    <p:restoredTop sz="83333"/>
  </p:normalViewPr>
  <p:slideViewPr>
    <p:cSldViewPr snapToGrid="0">
      <p:cViewPr varScale="1">
        <p:scale>
          <a:sx n="127" d="100"/>
          <a:sy n="127" d="100"/>
        </p:scale>
        <p:origin x="2152" y="192"/>
      </p:cViewPr>
      <p:guideLst>
        <p:guide orient="horz" pos="3336"/>
        <p:guide pos="3264"/>
        <p:guide pos="384"/>
        <p:guide orient="horz" pos="11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8440E-8C35-1142-93FC-F32DCB9C4FDA}" type="datetimeFigureOut">
              <a:rPr lang="en-US" smtClean="0"/>
              <a:t>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4ED3A-914E-6443-A2E7-C28A873C6BCA}" type="slidenum">
              <a:rPr lang="en-US" smtClean="0"/>
              <a:t>‹#›</a:t>
            </a:fld>
            <a:endParaRPr lang="en-US"/>
          </a:p>
        </p:txBody>
      </p:sp>
    </p:spTree>
    <p:extLst>
      <p:ext uri="{BB962C8B-B14F-4D97-AF65-F5344CB8AC3E}">
        <p14:creationId xmlns:p14="http://schemas.microsoft.com/office/powerpoint/2010/main" val="277027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3e63250df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3e63250df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863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B4ED3A-914E-6443-A2E7-C28A873C6BCA}" type="slidenum">
              <a:rPr lang="en-US" smtClean="0"/>
              <a:t>11</a:t>
            </a:fld>
            <a:endParaRPr lang="en-US"/>
          </a:p>
        </p:txBody>
      </p:sp>
    </p:spTree>
    <p:extLst>
      <p:ext uri="{BB962C8B-B14F-4D97-AF65-F5344CB8AC3E}">
        <p14:creationId xmlns:p14="http://schemas.microsoft.com/office/powerpoint/2010/main" val="100229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B4ED3A-914E-6443-A2E7-C28A873C6BCA}" type="slidenum">
              <a:rPr lang="en-US" smtClean="0"/>
              <a:t>12</a:t>
            </a:fld>
            <a:endParaRPr lang="en-US"/>
          </a:p>
        </p:txBody>
      </p:sp>
    </p:spTree>
    <p:extLst>
      <p:ext uri="{BB962C8B-B14F-4D97-AF65-F5344CB8AC3E}">
        <p14:creationId xmlns:p14="http://schemas.microsoft.com/office/powerpoint/2010/main" val="1612711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191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1568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7438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809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00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7451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7291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9955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741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2645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0381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CDDD-A183-5DB9-0AE9-5B37C5029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6F8C-CD16-824E-EE59-1953E8ABD3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A1212C5-CE84-40F3-5600-6E312ACA180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56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6168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281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0297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67418-23B8-5EC2-8A32-DE41B718E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58DC2-0504-2422-A911-0479E39F524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CA63B6E-F19F-9DB5-29D8-400FBD0D3B6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71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04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677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B4ED3A-914E-6443-A2E7-C28A873C6BCA}" type="slidenum">
              <a:rPr lang="en-US" smtClean="0"/>
              <a:t>3</a:t>
            </a:fld>
            <a:endParaRPr lang="en-US"/>
          </a:p>
        </p:txBody>
      </p:sp>
    </p:spTree>
    <p:extLst>
      <p:ext uri="{BB962C8B-B14F-4D97-AF65-F5344CB8AC3E}">
        <p14:creationId xmlns:p14="http://schemas.microsoft.com/office/powerpoint/2010/main" val="3066601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5694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739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9458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48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7655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4ED3A-914E-6443-A2E7-C28A873C6BCA}" type="slidenum">
              <a:rPr lang="en-US" smtClean="0"/>
              <a:t>6</a:t>
            </a:fld>
            <a:endParaRPr lang="en-US"/>
          </a:p>
        </p:txBody>
      </p:sp>
    </p:spTree>
    <p:extLst>
      <p:ext uri="{BB962C8B-B14F-4D97-AF65-F5344CB8AC3E}">
        <p14:creationId xmlns:p14="http://schemas.microsoft.com/office/powerpoint/2010/main" val="2369513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3153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B4ED3A-914E-6443-A2E7-C28A873C6BCA}" type="slidenum">
              <a:rPr lang="en-US" smtClean="0"/>
              <a:t>8</a:t>
            </a:fld>
            <a:endParaRPr lang="en-US"/>
          </a:p>
        </p:txBody>
      </p:sp>
    </p:spTree>
    <p:extLst>
      <p:ext uri="{BB962C8B-B14F-4D97-AF65-F5344CB8AC3E}">
        <p14:creationId xmlns:p14="http://schemas.microsoft.com/office/powerpoint/2010/main" val="3354422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B4ED3A-914E-6443-A2E7-C28A873C6BCA}" type="slidenum">
              <a:rPr lang="en-US" smtClean="0"/>
              <a:t>9</a:t>
            </a:fld>
            <a:endParaRPr lang="en-US"/>
          </a:p>
        </p:txBody>
      </p:sp>
    </p:spTree>
    <p:extLst>
      <p:ext uri="{BB962C8B-B14F-4D97-AF65-F5344CB8AC3E}">
        <p14:creationId xmlns:p14="http://schemas.microsoft.com/office/powerpoint/2010/main" val="415633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WML Teal" type="title">
  <p:cSld name="CWML Teal">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7084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298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Yale">
  <p:cSld name="Yale">
    <p:spTree>
      <p:nvGrpSpPr>
        <p:cNvPr id="1"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4086185" y="1419185"/>
            <a:ext cx="4019633" cy="4019633"/>
          </a:xfrm>
          <a:prstGeom prst="rect">
            <a:avLst/>
          </a:prstGeom>
          <a:noFill/>
          <a:ln>
            <a:noFill/>
          </a:ln>
        </p:spPr>
      </p:pic>
      <p:sp>
        <p:nvSpPr>
          <p:cNvPr id="56" name="Google Shape;56;p1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rmAutofit/>
          </a:bodyPr>
          <a:lstStyle>
            <a:lvl1pPr lvl="0">
              <a:buNone/>
              <a:defRPr sz="1733"/>
            </a:lvl1pPr>
            <a:lvl2pPr lvl="1">
              <a:buNone/>
              <a:defRPr sz="1733"/>
            </a:lvl2pPr>
            <a:lvl3pPr lvl="2">
              <a:buNone/>
              <a:defRPr sz="1733"/>
            </a:lvl3pPr>
            <a:lvl4pPr lvl="3">
              <a:buNone/>
              <a:defRPr sz="1733"/>
            </a:lvl4pPr>
            <a:lvl5pPr lvl="4">
              <a:buNone/>
              <a:defRPr sz="1733"/>
            </a:lvl5pPr>
            <a:lvl6pPr lvl="5">
              <a:buNone/>
              <a:defRPr sz="1733"/>
            </a:lvl6pPr>
            <a:lvl7pPr lvl="6">
              <a:buNone/>
              <a:defRPr sz="1733"/>
            </a:lvl7pPr>
            <a:lvl8pPr lvl="7">
              <a:buNone/>
              <a:defRPr sz="1733"/>
            </a:lvl8pPr>
            <a:lvl9pPr lvl="8">
              <a:buNone/>
              <a:defRPr sz="1733"/>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5332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32531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11360800" cy="323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68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893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84517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2421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3359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029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6370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32929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C8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1pPr>
            <a:lvl2pPr lvl="1">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2pPr>
            <a:lvl3pPr lvl="2">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3pPr>
            <a:lvl4pPr lvl="3">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4pPr>
            <a:lvl5pPr lvl="4">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5pPr>
            <a:lvl6pPr lvl="5">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6pPr>
            <a:lvl7pPr lvl="6">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7pPr>
            <a:lvl8pPr lvl="7">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8pPr>
            <a:lvl9pPr lvl="8">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415600" y="1536633"/>
            <a:ext cx="11360800" cy="3232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venir"/>
              <a:buChar char="●"/>
              <a:defRPr sz="1800">
                <a:solidFill>
                  <a:schemeClr val="lt1"/>
                </a:solidFill>
                <a:latin typeface="Avenir"/>
                <a:ea typeface="Avenir"/>
                <a:cs typeface="Avenir"/>
                <a:sym typeface="Avenir"/>
              </a:defRPr>
            </a:lvl1pPr>
            <a:lvl2pPr marL="914400" lvl="1" indent="-317500">
              <a:lnSpc>
                <a:spcPct val="115000"/>
              </a:lnSpc>
              <a:spcBef>
                <a:spcPts val="0"/>
              </a:spcBef>
              <a:spcAft>
                <a:spcPts val="0"/>
              </a:spcAft>
              <a:buClr>
                <a:schemeClr val="lt1"/>
              </a:buClr>
              <a:buSzPts val="1400"/>
              <a:buFont typeface="Avenir"/>
              <a:buChar char="○"/>
              <a:defRPr>
                <a:solidFill>
                  <a:schemeClr val="lt1"/>
                </a:solidFill>
                <a:latin typeface="Avenir"/>
                <a:ea typeface="Avenir"/>
                <a:cs typeface="Avenir"/>
                <a:sym typeface="Avenir"/>
              </a:defRPr>
            </a:lvl2pPr>
            <a:lvl3pPr marL="1371600" lvl="2" indent="-317500">
              <a:lnSpc>
                <a:spcPct val="115000"/>
              </a:lnSpc>
              <a:spcBef>
                <a:spcPts val="0"/>
              </a:spcBef>
              <a:spcAft>
                <a:spcPts val="0"/>
              </a:spcAft>
              <a:buClr>
                <a:schemeClr val="lt1"/>
              </a:buClr>
              <a:buSzPts val="1400"/>
              <a:buFont typeface="Avenir"/>
              <a:buChar char="■"/>
              <a:defRPr>
                <a:solidFill>
                  <a:schemeClr val="lt1"/>
                </a:solidFill>
                <a:latin typeface="Avenir"/>
                <a:ea typeface="Avenir"/>
                <a:cs typeface="Avenir"/>
                <a:sym typeface="Avenir"/>
              </a:defRPr>
            </a:lvl3pPr>
            <a:lvl4pPr marL="1828800" lvl="3" indent="-317500">
              <a:lnSpc>
                <a:spcPct val="115000"/>
              </a:lnSpc>
              <a:spcBef>
                <a:spcPts val="0"/>
              </a:spcBef>
              <a:spcAft>
                <a:spcPts val="0"/>
              </a:spcAft>
              <a:buClr>
                <a:schemeClr val="lt1"/>
              </a:buClr>
              <a:buSzPts val="1400"/>
              <a:buFont typeface="Avenir"/>
              <a:buChar char="●"/>
              <a:defRPr>
                <a:solidFill>
                  <a:schemeClr val="lt1"/>
                </a:solidFill>
                <a:latin typeface="Avenir"/>
                <a:ea typeface="Avenir"/>
                <a:cs typeface="Avenir"/>
                <a:sym typeface="Avenir"/>
              </a:defRPr>
            </a:lvl4pPr>
            <a:lvl5pPr marL="2286000" lvl="4" indent="-317500">
              <a:lnSpc>
                <a:spcPct val="115000"/>
              </a:lnSpc>
              <a:spcBef>
                <a:spcPts val="0"/>
              </a:spcBef>
              <a:spcAft>
                <a:spcPts val="0"/>
              </a:spcAft>
              <a:buClr>
                <a:schemeClr val="lt1"/>
              </a:buClr>
              <a:buSzPts val="1400"/>
              <a:buFont typeface="Avenir"/>
              <a:buChar char="○"/>
              <a:defRPr>
                <a:solidFill>
                  <a:schemeClr val="lt1"/>
                </a:solidFill>
                <a:latin typeface="Avenir"/>
                <a:ea typeface="Avenir"/>
                <a:cs typeface="Avenir"/>
                <a:sym typeface="Avenir"/>
              </a:defRPr>
            </a:lvl5pPr>
            <a:lvl6pPr marL="2743200" lvl="5" indent="-317500">
              <a:lnSpc>
                <a:spcPct val="115000"/>
              </a:lnSpc>
              <a:spcBef>
                <a:spcPts val="0"/>
              </a:spcBef>
              <a:spcAft>
                <a:spcPts val="0"/>
              </a:spcAft>
              <a:buClr>
                <a:schemeClr val="lt1"/>
              </a:buClr>
              <a:buSzPts val="1400"/>
              <a:buFont typeface="Avenir"/>
              <a:buChar char="■"/>
              <a:defRPr>
                <a:solidFill>
                  <a:schemeClr val="lt1"/>
                </a:solidFill>
                <a:latin typeface="Avenir"/>
                <a:ea typeface="Avenir"/>
                <a:cs typeface="Avenir"/>
                <a:sym typeface="Avenir"/>
              </a:defRPr>
            </a:lvl6pPr>
            <a:lvl7pPr marL="3200400" lvl="6" indent="-317500">
              <a:lnSpc>
                <a:spcPct val="115000"/>
              </a:lnSpc>
              <a:spcBef>
                <a:spcPts val="0"/>
              </a:spcBef>
              <a:spcAft>
                <a:spcPts val="0"/>
              </a:spcAft>
              <a:buClr>
                <a:schemeClr val="lt1"/>
              </a:buClr>
              <a:buSzPts val="1400"/>
              <a:buFont typeface="Avenir"/>
              <a:buChar char="●"/>
              <a:defRPr>
                <a:solidFill>
                  <a:schemeClr val="lt1"/>
                </a:solidFill>
                <a:latin typeface="Avenir"/>
                <a:ea typeface="Avenir"/>
                <a:cs typeface="Avenir"/>
                <a:sym typeface="Avenir"/>
              </a:defRPr>
            </a:lvl7pPr>
            <a:lvl8pPr marL="3657600" lvl="7" indent="-317500">
              <a:lnSpc>
                <a:spcPct val="115000"/>
              </a:lnSpc>
              <a:spcBef>
                <a:spcPts val="0"/>
              </a:spcBef>
              <a:spcAft>
                <a:spcPts val="0"/>
              </a:spcAft>
              <a:buClr>
                <a:schemeClr val="lt1"/>
              </a:buClr>
              <a:buSzPts val="1400"/>
              <a:buFont typeface="Avenir"/>
              <a:buChar char="○"/>
              <a:defRPr>
                <a:solidFill>
                  <a:schemeClr val="lt1"/>
                </a:solidFill>
                <a:latin typeface="Avenir"/>
                <a:ea typeface="Avenir"/>
                <a:cs typeface="Avenir"/>
                <a:sym typeface="Avenir"/>
              </a:defRPr>
            </a:lvl8pPr>
            <a:lvl9pPr marL="4114800" lvl="8" indent="-317500">
              <a:lnSpc>
                <a:spcPct val="115000"/>
              </a:lnSpc>
              <a:spcBef>
                <a:spcPts val="0"/>
              </a:spcBef>
              <a:spcAft>
                <a:spcPts val="0"/>
              </a:spcAft>
              <a:buClr>
                <a:schemeClr val="lt1"/>
              </a:buClr>
              <a:buSzPts val="1400"/>
              <a:buFont typeface="Avenir"/>
              <a:buChar char="■"/>
              <a:defRPr>
                <a:solidFill>
                  <a:schemeClr val="lt1"/>
                </a:solidFill>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lt1"/>
                </a:solidFill>
                <a:latin typeface="Avenir"/>
                <a:ea typeface="Avenir"/>
                <a:cs typeface="Avenir"/>
                <a:sym typeface="Avenir"/>
              </a:defRPr>
            </a:lvl1pPr>
            <a:lvl2pPr lvl="1" algn="r">
              <a:buNone/>
              <a:defRPr sz="1333">
                <a:solidFill>
                  <a:schemeClr val="lt1"/>
                </a:solidFill>
                <a:latin typeface="Avenir"/>
                <a:ea typeface="Avenir"/>
                <a:cs typeface="Avenir"/>
                <a:sym typeface="Avenir"/>
              </a:defRPr>
            </a:lvl2pPr>
            <a:lvl3pPr lvl="2" algn="r">
              <a:buNone/>
              <a:defRPr sz="1333">
                <a:solidFill>
                  <a:schemeClr val="lt1"/>
                </a:solidFill>
                <a:latin typeface="Avenir"/>
                <a:ea typeface="Avenir"/>
                <a:cs typeface="Avenir"/>
                <a:sym typeface="Avenir"/>
              </a:defRPr>
            </a:lvl3pPr>
            <a:lvl4pPr lvl="3" algn="r">
              <a:buNone/>
              <a:defRPr sz="1333">
                <a:solidFill>
                  <a:schemeClr val="lt1"/>
                </a:solidFill>
                <a:latin typeface="Avenir"/>
                <a:ea typeface="Avenir"/>
                <a:cs typeface="Avenir"/>
                <a:sym typeface="Avenir"/>
              </a:defRPr>
            </a:lvl4pPr>
            <a:lvl5pPr lvl="4" algn="r">
              <a:buNone/>
              <a:defRPr sz="1333">
                <a:solidFill>
                  <a:schemeClr val="lt1"/>
                </a:solidFill>
                <a:latin typeface="Avenir"/>
                <a:ea typeface="Avenir"/>
                <a:cs typeface="Avenir"/>
                <a:sym typeface="Avenir"/>
              </a:defRPr>
            </a:lvl5pPr>
            <a:lvl6pPr lvl="5" algn="r">
              <a:buNone/>
              <a:defRPr sz="1333">
                <a:solidFill>
                  <a:schemeClr val="lt1"/>
                </a:solidFill>
                <a:latin typeface="Avenir"/>
                <a:ea typeface="Avenir"/>
                <a:cs typeface="Avenir"/>
                <a:sym typeface="Avenir"/>
              </a:defRPr>
            </a:lvl6pPr>
            <a:lvl7pPr lvl="6" algn="r">
              <a:buNone/>
              <a:defRPr sz="1333">
                <a:solidFill>
                  <a:schemeClr val="lt1"/>
                </a:solidFill>
                <a:latin typeface="Avenir"/>
                <a:ea typeface="Avenir"/>
                <a:cs typeface="Avenir"/>
                <a:sym typeface="Avenir"/>
              </a:defRPr>
            </a:lvl7pPr>
            <a:lvl8pPr lvl="7" algn="r">
              <a:buNone/>
              <a:defRPr sz="1333">
                <a:solidFill>
                  <a:schemeClr val="lt1"/>
                </a:solidFill>
                <a:latin typeface="Avenir"/>
                <a:ea typeface="Avenir"/>
                <a:cs typeface="Avenir"/>
                <a:sym typeface="Avenir"/>
              </a:defRPr>
            </a:lvl8pPr>
            <a:lvl9pPr lvl="8" algn="r">
              <a:buNone/>
              <a:defRPr sz="1333">
                <a:solidFill>
                  <a:schemeClr val="lt1"/>
                </a:solidFill>
                <a:latin typeface="Avenir"/>
                <a:ea typeface="Avenir"/>
                <a:cs typeface="Avenir"/>
                <a:sym typeface="Avenir"/>
              </a:defRPr>
            </a:lvl9pPr>
          </a:lstStyle>
          <a:p>
            <a:fld id="{00000000-1234-1234-1234-123412341234}" type="slidenum">
              <a:rPr lang="en" smtClean="0"/>
              <a:pPr/>
              <a:t>‹#›</a:t>
            </a:fld>
            <a:endParaRPr lang="en"/>
          </a:p>
        </p:txBody>
      </p:sp>
      <p:pic>
        <p:nvPicPr>
          <p:cNvPr id="9" name="Google Shape;9;p1"/>
          <p:cNvPicPr preferRelativeResize="0"/>
          <p:nvPr/>
        </p:nvPicPr>
        <p:blipFill>
          <a:blip r:embed="rId13">
            <a:alphaModFix/>
          </a:blip>
          <a:stretch>
            <a:fillRect/>
          </a:stretch>
        </p:blipFill>
        <p:spPr>
          <a:xfrm>
            <a:off x="528333" y="6491111"/>
            <a:ext cx="2689000" cy="253223"/>
          </a:xfrm>
          <a:prstGeom prst="rect">
            <a:avLst/>
          </a:prstGeom>
          <a:noFill/>
          <a:ln>
            <a:noFill/>
          </a:ln>
        </p:spPr>
      </p:pic>
    </p:spTree>
    <p:extLst>
      <p:ext uri="{BB962C8B-B14F-4D97-AF65-F5344CB8AC3E}">
        <p14:creationId xmlns:p14="http://schemas.microsoft.com/office/powerpoint/2010/main" val="6322585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0">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hyperlink" Target="https://support.researchallofus.org/hc/en-us/articles/360039539411-Getting-Started-and-What-to-Know-About-Cost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hyperlink" Target="mailto:Maximilian.Wegener@yale.edu"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orkbench.researchallofus.org/logi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irectory.yale.edu/"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workbench.researchallofus.org/logi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415611" y="492025"/>
            <a:ext cx="11360800" cy="2736800"/>
          </a:xfrm>
          <a:prstGeom prst="rect">
            <a:avLst/>
          </a:prstGeom>
        </p:spPr>
        <p:txBody>
          <a:bodyPr spcFirstLastPara="1" wrap="square" lIns="121900" tIns="121900" rIns="121900" bIns="121900" anchor="b" anchorCtr="0">
            <a:noAutofit/>
          </a:bodyPr>
          <a:lstStyle/>
          <a:p>
            <a:r>
              <a:rPr lang="en" sz="5867" dirty="0"/>
              <a:t>Creating an </a:t>
            </a:r>
            <a:r>
              <a:rPr lang="en" sz="5867" i="1" dirty="0"/>
              <a:t>All of Us</a:t>
            </a:r>
            <a:r>
              <a:rPr lang="en" sz="5867" dirty="0"/>
              <a:t> Account</a:t>
            </a:r>
            <a:endParaRPr sz="5867" i="1" dirty="0"/>
          </a:p>
        </p:txBody>
      </p:sp>
      <p:sp>
        <p:nvSpPr>
          <p:cNvPr id="62" name="Google Shape;62;p15"/>
          <p:cNvSpPr txBox="1">
            <a:spLocks noGrp="1"/>
          </p:cNvSpPr>
          <p:nvPr>
            <p:ph type="subTitle" idx="1"/>
          </p:nvPr>
        </p:nvSpPr>
        <p:spPr>
          <a:xfrm>
            <a:off x="415600" y="3071263"/>
            <a:ext cx="11360800" cy="539167"/>
          </a:xfrm>
          <a:prstGeom prst="rect">
            <a:avLst/>
          </a:prstGeom>
        </p:spPr>
        <p:txBody>
          <a:bodyPr spcFirstLastPara="1" wrap="square" lIns="121900" tIns="121900" rIns="121900" bIns="121900" anchor="t" anchorCtr="0">
            <a:noAutofit/>
          </a:bodyPr>
          <a:lstStyle/>
          <a:p>
            <a:pPr marL="0" indent="0"/>
            <a:r>
              <a:rPr lang="en-US" sz="2667" dirty="0"/>
              <a:t>Pre-requisite for the </a:t>
            </a:r>
            <a:r>
              <a:rPr lang="en-US" sz="2667" i="1" dirty="0"/>
              <a:t>All of Us</a:t>
            </a:r>
            <a:r>
              <a:rPr lang="en-US" sz="2667" dirty="0"/>
              <a:t> researcher workbench training</a:t>
            </a:r>
            <a:endParaRPr sz="2667" dirty="0"/>
          </a:p>
        </p:txBody>
      </p:sp>
      <p:sp>
        <p:nvSpPr>
          <p:cNvPr id="2" name="Google Shape;62;p15">
            <a:extLst>
              <a:ext uri="{FF2B5EF4-FFF2-40B4-BE49-F238E27FC236}">
                <a16:creationId xmlns:a16="http://schemas.microsoft.com/office/drawing/2014/main" id="{57C0CFCC-C3A0-1577-CB10-A0BD5B70F5E6}"/>
              </a:ext>
            </a:extLst>
          </p:cNvPr>
          <p:cNvSpPr txBox="1">
            <a:spLocks/>
          </p:cNvSpPr>
          <p:nvPr/>
        </p:nvSpPr>
        <p:spPr>
          <a:xfrm>
            <a:off x="350285" y="5054601"/>
            <a:ext cx="11360800" cy="5391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Avenir"/>
              <a:buNone/>
              <a:defRPr sz="2800" b="0" i="0" u="none" strike="noStrike" cap="none">
                <a:solidFill>
                  <a:schemeClr val="lt1"/>
                </a:solidFill>
                <a:latin typeface="Avenir"/>
                <a:ea typeface="Avenir"/>
                <a:cs typeface="Avenir"/>
                <a:sym typeface="Avenir"/>
              </a:defRPr>
            </a:lvl1pPr>
            <a:lvl2pPr marL="914400" marR="0" lvl="1" indent="-317500" algn="ctr" rtl="0">
              <a:lnSpc>
                <a:spcPct val="100000"/>
              </a:lnSpc>
              <a:spcBef>
                <a:spcPts val="0"/>
              </a:spcBef>
              <a:spcAft>
                <a:spcPts val="0"/>
              </a:spcAft>
              <a:buClr>
                <a:schemeClr val="lt1"/>
              </a:buClr>
              <a:buSzPts val="2800"/>
              <a:buFont typeface="Avenir"/>
              <a:buNone/>
              <a:defRPr sz="2800" b="0" i="0" u="none" strike="noStrike" cap="none">
                <a:solidFill>
                  <a:schemeClr val="lt1"/>
                </a:solidFill>
                <a:latin typeface="Avenir"/>
                <a:ea typeface="Avenir"/>
                <a:cs typeface="Avenir"/>
                <a:sym typeface="Avenir"/>
              </a:defRPr>
            </a:lvl2pPr>
            <a:lvl3pPr marL="1371600" marR="0" lvl="2" indent="-317500" algn="ctr" rtl="0">
              <a:lnSpc>
                <a:spcPct val="100000"/>
              </a:lnSpc>
              <a:spcBef>
                <a:spcPts val="0"/>
              </a:spcBef>
              <a:spcAft>
                <a:spcPts val="0"/>
              </a:spcAft>
              <a:buClr>
                <a:schemeClr val="lt1"/>
              </a:buClr>
              <a:buSzPts val="2800"/>
              <a:buFont typeface="Avenir"/>
              <a:buNone/>
              <a:defRPr sz="2800" b="0" i="0" u="none" strike="noStrike" cap="none">
                <a:solidFill>
                  <a:schemeClr val="lt1"/>
                </a:solidFill>
                <a:latin typeface="Avenir"/>
                <a:ea typeface="Avenir"/>
                <a:cs typeface="Avenir"/>
                <a:sym typeface="Avenir"/>
              </a:defRPr>
            </a:lvl3pPr>
            <a:lvl4pPr marL="1828800" marR="0" lvl="3" indent="-317500" algn="ctr" rtl="0">
              <a:lnSpc>
                <a:spcPct val="100000"/>
              </a:lnSpc>
              <a:spcBef>
                <a:spcPts val="0"/>
              </a:spcBef>
              <a:spcAft>
                <a:spcPts val="0"/>
              </a:spcAft>
              <a:buClr>
                <a:schemeClr val="lt1"/>
              </a:buClr>
              <a:buSzPts val="2800"/>
              <a:buFont typeface="Avenir"/>
              <a:buNone/>
              <a:defRPr sz="2800" b="0" i="0" u="none" strike="noStrike" cap="none">
                <a:solidFill>
                  <a:schemeClr val="lt1"/>
                </a:solidFill>
                <a:latin typeface="Avenir"/>
                <a:ea typeface="Avenir"/>
                <a:cs typeface="Avenir"/>
                <a:sym typeface="Avenir"/>
              </a:defRPr>
            </a:lvl4pPr>
            <a:lvl5pPr marL="2286000" marR="0" lvl="4" indent="-317500" algn="ctr" rtl="0">
              <a:lnSpc>
                <a:spcPct val="100000"/>
              </a:lnSpc>
              <a:spcBef>
                <a:spcPts val="0"/>
              </a:spcBef>
              <a:spcAft>
                <a:spcPts val="0"/>
              </a:spcAft>
              <a:buClr>
                <a:schemeClr val="lt1"/>
              </a:buClr>
              <a:buSzPts val="2800"/>
              <a:buFont typeface="Avenir"/>
              <a:buNone/>
              <a:defRPr sz="2800" b="0" i="0" u="none" strike="noStrike" cap="none">
                <a:solidFill>
                  <a:schemeClr val="lt1"/>
                </a:solidFill>
                <a:latin typeface="Avenir"/>
                <a:ea typeface="Avenir"/>
                <a:cs typeface="Avenir"/>
                <a:sym typeface="Avenir"/>
              </a:defRPr>
            </a:lvl5pPr>
            <a:lvl6pPr marL="2743200" marR="0" lvl="5" indent="-317500" algn="ctr" rtl="0">
              <a:lnSpc>
                <a:spcPct val="100000"/>
              </a:lnSpc>
              <a:spcBef>
                <a:spcPts val="0"/>
              </a:spcBef>
              <a:spcAft>
                <a:spcPts val="0"/>
              </a:spcAft>
              <a:buClr>
                <a:schemeClr val="lt1"/>
              </a:buClr>
              <a:buSzPts val="2800"/>
              <a:buFont typeface="Avenir"/>
              <a:buNone/>
              <a:defRPr sz="2800" b="0" i="0" u="none" strike="noStrike" cap="none">
                <a:solidFill>
                  <a:schemeClr val="lt1"/>
                </a:solidFill>
                <a:latin typeface="Avenir"/>
                <a:ea typeface="Avenir"/>
                <a:cs typeface="Avenir"/>
                <a:sym typeface="Avenir"/>
              </a:defRPr>
            </a:lvl6pPr>
            <a:lvl7pPr marL="3200400" marR="0" lvl="6" indent="-317500" algn="ctr" rtl="0">
              <a:lnSpc>
                <a:spcPct val="100000"/>
              </a:lnSpc>
              <a:spcBef>
                <a:spcPts val="0"/>
              </a:spcBef>
              <a:spcAft>
                <a:spcPts val="0"/>
              </a:spcAft>
              <a:buClr>
                <a:schemeClr val="lt1"/>
              </a:buClr>
              <a:buSzPts val="2800"/>
              <a:buFont typeface="Avenir"/>
              <a:buNone/>
              <a:defRPr sz="2800" b="0" i="0" u="none" strike="noStrike" cap="none">
                <a:solidFill>
                  <a:schemeClr val="lt1"/>
                </a:solidFill>
                <a:latin typeface="Avenir"/>
                <a:ea typeface="Avenir"/>
                <a:cs typeface="Avenir"/>
                <a:sym typeface="Avenir"/>
              </a:defRPr>
            </a:lvl7pPr>
            <a:lvl8pPr marL="3657600" marR="0" lvl="7" indent="-317500" algn="ctr" rtl="0">
              <a:lnSpc>
                <a:spcPct val="100000"/>
              </a:lnSpc>
              <a:spcBef>
                <a:spcPts val="0"/>
              </a:spcBef>
              <a:spcAft>
                <a:spcPts val="0"/>
              </a:spcAft>
              <a:buClr>
                <a:schemeClr val="lt1"/>
              </a:buClr>
              <a:buSzPts val="2800"/>
              <a:buFont typeface="Avenir"/>
              <a:buNone/>
              <a:defRPr sz="2800" b="0" i="0" u="none" strike="noStrike" cap="none">
                <a:solidFill>
                  <a:schemeClr val="lt1"/>
                </a:solidFill>
                <a:latin typeface="Avenir"/>
                <a:ea typeface="Avenir"/>
                <a:cs typeface="Avenir"/>
                <a:sym typeface="Avenir"/>
              </a:defRPr>
            </a:lvl8pPr>
            <a:lvl9pPr marL="4114800" marR="0" lvl="8" indent="-317500" algn="ctr" rtl="0">
              <a:lnSpc>
                <a:spcPct val="100000"/>
              </a:lnSpc>
              <a:spcBef>
                <a:spcPts val="0"/>
              </a:spcBef>
              <a:spcAft>
                <a:spcPts val="0"/>
              </a:spcAft>
              <a:buClr>
                <a:schemeClr val="lt1"/>
              </a:buClr>
              <a:buSzPts val="2800"/>
              <a:buFont typeface="Avenir"/>
              <a:buNone/>
              <a:defRPr sz="2800" b="0" i="0" u="none" strike="noStrike" cap="none">
                <a:solidFill>
                  <a:schemeClr val="lt1"/>
                </a:solidFill>
                <a:latin typeface="Avenir"/>
                <a:ea typeface="Avenir"/>
                <a:cs typeface="Avenir"/>
                <a:sym typeface="Avenir"/>
              </a:defRPr>
            </a:lvl9pPr>
          </a:lstStyle>
          <a:p>
            <a:pPr marL="0" indent="0" defTabSz="1219170">
              <a:buClr>
                <a:srgbClr val="FFFFFF"/>
              </a:buClr>
            </a:pPr>
            <a:r>
              <a:rPr lang="en-US" sz="1867" kern="0" dirty="0">
                <a:solidFill>
                  <a:srgbClr val="FFFFFF"/>
                </a:solidFill>
              </a:rPr>
              <a:t>*Email Max Wegener at </a:t>
            </a:r>
            <a:r>
              <a:rPr lang="en-US" sz="1867" b="1" kern="0" dirty="0" err="1">
                <a:solidFill>
                  <a:srgbClr val="FFFFFF"/>
                </a:solidFill>
              </a:rPr>
              <a:t>maximilian.wegener@yale.edu</a:t>
            </a:r>
            <a:r>
              <a:rPr lang="en-US" sz="1867" b="1" kern="0" dirty="0">
                <a:solidFill>
                  <a:srgbClr val="FFFFFF"/>
                </a:solidFill>
              </a:rPr>
              <a:t> </a:t>
            </a:r>
            <a:r>
              <a:rPr lang="en-US" sz="1867" kern="0" dirty="0">
                <a:solidFill>
                  <a:srgbClr val="FFFFFF"/>
                </a:solidFill>
              </a:rPr>
              <a:t>for any questions or issues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a:extLst>
            <a:ext uri="{FF2B5EF4-FFF2-40B4-BE49-F238E27FC236}">
              <a16:creationId xmlns:a16="http://schemas.microsoft.com/office/drawing/2014/main" id="{A8CD7015-A770-4346-718C-62C48200C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7176B-DF9E-2556-96F1-11ED90858919}"/>
              </a:ext>
            </a:extLst>
          </p:cNvPr>
          <p:cNvSpPr>
            <a:spLocks noGrp="1"/>
          </p:cNvSpPr>
          <p:nvPr>
            <p:ph type="title"/>
          </p:nvPr>
        </p:nvSpPr>
        <p:spPr>
          <a:xfrm>
            <a:off x="217173" y="721784"/>
            <a:ext cx="11360800" cy="1122400"/>
          </a:xfrm>
        </p:spPr>
        <p:txBody>
          <a:bodyPr>
            <a:normAutofit fontScale="90000"/>
          </a:bodyPr>
          <a:lstStyle/>
          <a:p>
            <a:r>
              <a:rPr lang="en-US" dirty="0"/>
              <a:t>Part 2: Data access registration</a:t>
            </a:r>
            <a:br>
              <a:rPr lang="en-US" dirty="0"/>
            </a:br>
            <a:r>
              <a:rPr lang="en-US" dirty="0"/>
              <a:t>(90 to 120 minutes)</a:t>
            </a:r>
          </a:p>
        </p:txBody>
      </p:sp>
      <p:sp>
        <p:nvSpPr>
          <p:cNvPr id="3" name="Slide Number Placeholder 2">
            <a:extLst>
              <a:ext uri="{FF2B5EF4-FFF2-40B4-BE49-F238E27FC236}">
                <a16:creationId xmlns:a16="http://schemas.microsoft.com/office/drawing/2014/main" id="{412708D3-DF79-B0A3-9CA9-03EC17050926}"/>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FFFFFF"/>
                </a:solidFill>
              </a:rPr>
              <a:pPr defTabSz="1219170">
                <a:buClr>
                  <a:srgbClr val="000000"/>
                </a:buClr>
              </a:pPr>
              <a:t>10</a:t>
            </a:fld>
            <a:endParaRPr lang="en" kern="0">
              <a:solidFill>
                <a:srgbClr val="FFFFFF"/>
              </a:solidFill>
            </a:endParaRPr>
          </a:p>
        </p:txBody>
      </p:sp>
      <p:pic>
        <p:nvPicPr>
          <p:cNvPr id="4" name="Content Placeholder 3">
            <a:extLst>
              <a:ext uri="{FF2B5EF4-FFF2-40B4-BE49-F238E27FC236}">
                <a16:creationId xmlns:a16="http://schemas.microsoft.com/office/drawing/2014/main" id="{5C322E9B-5881-13F3-4870-37AA4E2DA3F4}"/>
              </a:ext>
            </a:extLst>
          </p:cNvPr>
          <p:cNvPicPr>
            <a:picLocks noChangeAspect="1"/>
          </p:cNvPicPr>
          <p:nvPr/>
        </p:nvPicPr>
        <p:blipFill>
          <a:blip r:embed="rId3"/>
          <a:stretch>
            <a:fillRect/>
          </a:stretch>
        </p:blipFill>
        <p:spPr>
          <a:xfrm>
            <a:off x="2613727" y="1981095"/>
            <a:ext cx="7177635" cy="4454574"/>
          </a:xfrm>
          <a:prstGeom prst="rect">
            <a:avLst/>
          </a:prstGeom>
        </p:spPr>
      </p:pic>
    </p:spTree>
    <p:extLst>
      <p:ext uri="{BB962C8B-B14F-4D97-AF65-F5344CB8AC3E}">
        <p14:creationId xmlns:p14="http://schemas.microsoft.com/office/powerpoint/2010/main" val="2601114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5"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1052" y="1557867"/>
            <a:ext cx="5871633" cy="4933243"/>
          </a:xfrm>
        </p:spPr>
        <p:txBody>
          <a:bodyPr/>
          <a:lstStyle/>
          <a:p>
            <a:pPr indent="-609585"/>
            <a:r>
              <a:rPr lang="en-US" sz="1733" dirty="0"/>
              <a:t>Click the gray check mark</a:t>
            </a:r>
            <a:br>
              <a:rPr lang="en-US" sz="1733" dirty="0"/>
            </a:br>
            <a:endParaRPr lang="en-US" sz="1733" dirty="0"/>
          </a:p>
          <a:p>
            <a:pPr indent="-609585"/>
            <a:r>
              <a:rPr lang="en-US" sz="1733" dirty="0">
                <a:solidFill>
                  <a:schemeClr val="bg1"/>
                </a:solidFill>
                <a:latin typeface="Avenir Book" panose="02000503020000020003" pitchFamily="2" charset="0"/>
              </a:rPr>
              <a:t>Click “Proceed”</a:t>
            </a:r>
            <a:br>
              <a:rPr lang="en-US" sz="1733" dirty="0">
                <a:solidFill>
                  <a:schemeClr val="bg1"/>
                </a:solidFill>
                <a:latin typeface="Avenir Book" panose="02000503020000020003" pitchFamily="2" charset="0"/>
              </a:rPr>
            </a:br>
            <a:endParaRPr lang="en-US" sz="1733" dirty="0">
              <a:solidFill>
                <a:schemeClr val="bg1"/>
              </a:solidFill>
              <a:latin typeface="Avenir Book" panose="02000503020000020003" pitchFamily="2" charset="0"/>
            </a:endParaRPr>
          </a:p>
          <a:p>
            <a:pPr indent="-609585"/>
            <a:r>
              <a:rPr lang="en-US" sz="1733" dirty="0">
                <a:solidFill>
                  <a:schemeClr val="bg1"/>
                </a:solidFill>
                <a:latin typeface="Avenir Book" panose="02000503020000020003" pitchFamily="2" charset="0"/>
              </a:rPr>
              <a:t>Click “Turn on 2-Step Verification”</a:t>
            </a:r>
            <a:br>
              <a:rPr lang="en-US" sz="1733" dirty="0">
                <a:solidFill>
                  <a:schemeClr val="bg1"/>
                </a:solidFill>
                <a:latin typeface="Avenir Book" panose="02000503020000020003" pitchFamily="2" charset="0"/>
              </a:rPr>
            </a:br>
            <a:endParaRPr lang="en-US" sz="1733" dirty="0">
              <a:solidFill>
                <a:schemeClr val="bg1"/>
              </a:solidFill>
              <a:latin typeface="Avenir Book" panose="02000503020000020003" pitchFamily="2" charset="0"/>
            </a:endParaRPr>
          </a:p>
          <a:p>
            <a:pPr indent="-609585"/>
            <a:r>
              <a:rPr lang="en-US" sz="1733" dirty="0">
                <a:solidFill>
                  <a:schemeClr val="bg1"/>
                </a:solidFill>
                <a:latin typeface="Avenir Book" panose="02000503020000020003" pitchFamily="2" charset="0"/>
              </a:rPr>
              <a:t>Add your mobile number and click “Next”</a:t>
            </a:r>
            <a:br>
              <a:rPr lang="en-US" sz="1733" dirty="0">
                <a:solidFill>
                  <a:schemeClr val="bg1"/>
                </a:solidFill>
                <a:latin typeface="Avenir Book" panose="02000503020000020003" pitchFamily="2" charset="0"/>
              </a:rPr>
            </a:br>
            <a:endParaRPr lang="en-US" sz="1733" dirty="0">
              <a:solidFill>
                <a:schemeClr val="bg1"/>
              </a:solidFill>
              <a:latin typeface="Avenir Book" panose="02000503020000020003" pitchFamily="2" charset="0"/>
            </a:endParaRPr>
          </a:p>
          <a:p>
            <a:pPr indent="-609585"/>
            <a:r>
              <a:rPr lang="en-US" sz="1733" dirty="0">
                <a:solidFill>
                  <a:schemeClr val="bg1"/>
                </a:solidFill>
                <a:latin typeface="Avenir Book" panose="02000503020000020003" pitchFamily="2" charset="0"/>
              </a:rPr>
              <a:t>Go back to the registration page and refresh it – the gray check mark should be green now</a:t>
            </a:r>
          </a:p>
          <a:p>
            <a:pPr indent="-609585">
              <a:buNone/>
            </a:pPr>
            <a:endParaRPr lang="en-US" sz="1733" dirty="0">
              <a:solidFill>
                <a:schemeClr val="bg1"/>
              </a:solidFill>
              <a:latin typeface="Avenir Book" panose="02000503020000020003" pitchFamily="2" charset="0"/>
            </a:endParaRPr>
          </a:p>
          <a:p>
            <a:pPr indent="-609585"/>
            <a:endParaRPr lang="en-US" sz="1733" dirty="0">
              <a:solidFill>
                <a:schemeClr val="bg1"/>
              </a:solidFill>
              <a:latin typeface="Avenir Book" panose="02000503020000020003" pitchFamily="2" charset="0"/>
            </a:endParaRPr>
          </a:p>
          <a:p>
            <a:pPr indent="-609585"/>
            <a:endParaRPr lang="en-US" sz="1733" dirty="0"/>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11</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4405373"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Google 2-Step Verification</a:t>
            </a:r>
          </a:p>
        </p:txBody>
      </p:sp>
      <p:pic>
        <p:nvPicPr>
          <p:cNvPr id="7" name="Picture 6">
            <a:extLst>
              <a:ext uri="{FF2B5EF4-FFF2-40B4-BE49-F238E27FC236}">
                <a16:creationId xmlns:a16="http://schemas.microsoft.com/office/drawing/2014/main" id="{C739C9B1-ED34-0D40-08B8-74A222B54E86}"/>
              </a:ext>
            </a:extLst>
          </p:cNvPr>
          <p:cNvPicPr>
            <a:picLocks noChangeAspect="1"/>
          </p:cNvPicPr>
          <p:nvPr/>
        </p:nvPicPr>
        <p:blipFill>
          <a:blip r:embed="rId3"/>
          <a:stretch>
            <a:fillRect/>
          </a:stretch>
        </p:blipFill>
        <p:spPr>
          <a:xfrm>
            <a:off x="7348727" y="369655"/>
            <a:ext cx="3876323" cy="526415"/>
          </a:xfrm>
          <a:prstGeom prst="rect">
            <a:avLst/>
          </a:prstGeom>
        </p:spPr>
      </p:pic>
      <p:pic>
        <p:nvPicPr>
          <p:cNvPr id="8" name="Picture 7">
            <a:extLst>
              <a:ext uri="{FF2B5EF4-FFF2-40B4-BE49-F238E27FC236}">
                <a16:creationId xmlns:a16="http://schemas.microsoft.com/office/drawing/2014/main" id="{20AF8007-89F9-3653-A942-AE7F95B08481}"/>
              </a:ext>
            </a:extLst>
          </p:cNvPr>
          <p:cNvPicPr>
            <a:picLocks noChangeAspect="1"/>
          </p:cNvPicPr>
          <p:nvPr/>
        </p:nvPicPr>
        <p:blipFill>
          <a:blip r:embed="rId4"/>
          <a:stretch>
            <a:fillRect/>
          </a:stretch>
        </p:blipFill>
        <p:spPr>
          <a:xfrm>
            <a:off x="6887975" y="1163509"/>
            <a:ext cx="2428396" cy="2160761"/>
          </a:xfrm>
          <a:prstGeom prst="rect">
            <a:avLst/>
          </a:prstGeom>
          <a:ln>
            <a:solidFill>
              <a:schemeClr val="bg2"/>
            </a:solidFill>
          </a:ln>
        </p:spPr>
      </p:pic>
      <p:pic>
        <p:nvPicPr>
          <p:cNvPr id="9" name="Picture 8">
            <a:extLst>
              <a:ext uri="{FF2B5EF4-FFF2-40B4-BE49-F238E27FC236}">
                <a16:creationId xmlns:a16="http://schemas.microsoft.com/office/drawing/2014/main" id="{B4920F66-FFE6-DC1E-1969-CEA345715B4A}"/>
              </a:ext>
            </a:extLst>
          </p:cNvPr>
          <p:cNvPicPr>
            <a:picLocks noChangeAspect="1"/>
          </p:cNvPicPr>
          <p:nvPr/>
        </p:nvPicPr>
        <p:blipFill rotWithShape="1">
          <a:blip r:embed="rId5"/>
          <a:srcRect r="39557" b="5532"/>
          <a:stretch/>
        </p:blipFill>
        <p:spPr>
          <a:xfrm>
            <a:off x="9774243" y="2600116"/>
            <a:ext cx="2190735" cy="1528485"/>
          </a:xfrm>
          <a:prstGeom prst="rect">
            <a:avLst/>
          </a:prstGeom>
          <a:ln>
            <a:solidFill>
              <a:schemeClr val="bg2"/>
            </a:solidFill>
          </a:ln>
        </p:spPr>
      </p:pic>
      <p:pic>
        <p:nvPicPr>
          <p:cNvPr id="10" name="Picture 9">
            <a:extLst>
              <a:ext uri="{FF2B5EF4-FFF2-40B4-BE49-F238E27FC236}">
                <a16:creationId xmlns:a16="http://schemas.microsoft.com/office/drawing/2014/main" id="{607F70FC-238A-CAE4-7500-0ECF4E505E0B}"/>
              </a:ext>
            </a:extLst>
          </p:cNvPr>
          <p:cNvPicPr>
            <a:picLocks noChangeAspect="1"/>
          </p:cNvPicPr>
          <p:nvPr/>
        </p:nvPicPr>
        <p:blipFill>
          <a:blip r:embed="rId6"/>
          <a:stretch>
            <a:fillRect/>
          </a:stretch>
        </p:blipFill>
        <p:spPr>
          <a:xfrm>
            <a:off x="6874536" y="3968707"/>
            <a:ext cx="2516501" cy="2310164"/>
          </a:xfrm>
          <a:prstGeom prst="rect">
            <a:avLst/>
          </a:prstGeom>
        </p:spPr>
      </p:pic>
      <p:sp>
        <p:nvSpPr>
          <p:cNvPr id="21" name="Oval 20">
            <a:extLst>
              <a:ext uri="{FF2B5EF4-FFF2-40B4-BE49-F238E27FC236}">
                <a16:creationId xmlns:a16="http://schemas.microsoft.com/office/drawing/2014/main" id="{50797556-92E5-AE28-C42E-F82F822C870A}"/>
              </a:ext>
            </a:extLst>
          </p:cNvPr>
          <p:cNvSpPr/>
          <p:nvPr/>
        </p:nvSpPr>
        <p:spPr>
          <a:xfrm>
            <a:off x="8551217" y="2900857"/>
            <a:ext cx="815603" cy="5129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22" name="Oval 21">
            <a:extLst>
              <a:ext uri="{FF2B5EF4-FFF2-40B4-BE49-F238E27FC236}">
                <a16:creationId xmlns:a16="http://schemas.microsoft.com/office/drawing/2014/main" id="{FC7E7ACC-0A8D-313E-0FF8-5DD6B7AF4718}"/>
              </a:ext>
            </a:extLst>
          </p:cNvPr>
          <p:cNvSpPr/>
          <p:nvPr/>
        </p:nvSpPr>
        <p:spPr>
          <a:xfrm>
            <a:off x="9813860" y="3709452"/>
            <a:ext cx="1200981" cy="5129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cxnSp>
        <p:nvCxnSpPr>
          <p:cNvPr id="26" name="Straight Arrow Connector 25">
            <a:extLst>
              <a:ext uri="{FF2B5EF4-FFF2-40B4-BE49-F238E27FC236}">
                <a16:creationId xmlns:a16="http://schemas.microsoft.com/office/drawing/2014/main" id="{E5371765-0314-9D43-028F-3A59678E1209}"/>
              </a:ext>
            </a:extLst>
          </p:cNvPr>
          <p:cNvCxnSpPr/>
          <p:nvPr/>
        </p:nvCxnSpPr>
        <p:spPr>
          <a:xfrm>
            <a:off x="8811873" y="882869"/>
            <a:ext cx="0" cy="235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2A76556-16D5-EFEB-432B-AEAD12BCDEF1}"/>
              </a:ext>
            </a:extLst>
          </p:cNvPr>
          <p:cNvCxnSpPr>
            <a:endCxn id="9" idx="0"/>
          </p:cNvCxnSpPr>
          <p:nvPr/>
        </p:nvCxnSpPr>
        <p:spPr>
          <a:xfrm>
            <a:off x="9324778" y="1905001"/>
            <a:ext cx="1544833" cy="69511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0045EB0-A29B-F5D0-676D-CB44572D01A0}"/>
              </a:ext>
            </a:extLst>
          </p:cNvPr>
          <p:cNvCxnSpPr>
            <a:cxnSpLocks/>
            <a:stCxn id="22" idx="5"/>
          </p:cNvCxnSpPr>
          <p:nvPr/>
        </p:nvCxnSpPr>
        <p:spPr>
          <a:xfrm rot="5400000">
            <a:off x="9729705" y="3801175"/>
            <a:ext cx="763191" cy="145532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84AE0CD-AF9D-9E01-77F7-54A0CC8092D8}"/>
              </a:ext>
            </a:extLst>
          </p:cNvPr>
          <p:cNvSpPr/>
          <p:nvPr/>
        </p:nvSpPr>
        <p:spPr>
          <a:xfrm>
            <a:off x="7467951" y="496088"/>
            <a:ext cx="284480" cy="2872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8" name="Oval 37">
            <a:extLst>
              <a:ext uri="{FF2B5EF4-FFF2-40B4-BE49-F238E27FC236}">
                <a16:creationId xmlns:a16="http://schemas.microsoft.com/office/drawing/2014/main" id="{113CB501-9493-5AF6-47DD-056B18DB9A27}"/>
              </a:ext>
            </a:extLst>
          </p:cNvPr>
          <p:cNvSpPr/>
          <p:nvPr/>
        </p:nvSpPr>
        <p:spPr>
          <a:xfrm>
            <a:off x="8872134" y="5953058"/>
            <a:ext cx="503095" cy="388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3455180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5"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5" name="Picture 4">
            <a:extLst>
              <a:ext uri="{FF2B5EF4-FFF2-40B4-BE49-F238E27FC236}">
                <a16:creationId xmlns:a16="http://schemas.microsoft.com/office/drawing/2014/main" id="{318485CA-F7C3-FEFA-F390-524C0A1E205B}"/>
              </a:ext>
            </a:extLst>
          </p:cNvPr>
          <p:cNvPicPr>
            <a:picLocks noChangeAspect="1"/>
          </p:cNvPicPr>
          <p:nvPr/>
        </p:nvPicPr>
        <p:blipFill rotWithShape="1">
          <a:blip r:embed="rId3"/>
          <a:srcRect l="4593" t="2233" r="3109" b="6081"/>
          <a:stretch/>
        </p:blipFill>
        <p:spPr>
          <a:xfrm>
            <a:off x="6911604" y="277474"/>
            <a:ext cx="2438400" cy="1740513"/>
          </a:xfrm>
          <a:prstGeom prst="rect">
            <a:avLst/>
          </a:prstGeom>
          <a:ln>
            <a:solidFill>
              <a:schemeClr val="tx1"/>
            </a:solidFill>
          </a:ln>
        </p:spPr>
      </p:pic>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557867"/>
            <a:ext cx="5892719" cy="4933243"/>
          </a:xfrm>
        </p:spPr>
        <p:txBody>
          <a:bodyPr/>
          <a:lstStyle/>
          <a:p>
            <a:pPr indent="-609585"/>
            <a:r>
              <a:rPr lang="en-US" sz="1733" dirty="0"/>
              <a:t>Click “Get Started” on the registration page</a:t>
            </a:r>
            <a:br>
              <a:rPr lang="en-US" sz="1733" dirty="0"/>
            </a:br>
            <a:endParaRPr lang="en-US" sz="1733" dirty="0"/>
          </a:p>
          <a:p>
            <a:pPr indent="-609585"/>
            <a:r>
              <a:rPr lang="en-US" sz="1733" dirty="0">
                <a:solidFill>
                  <a:schemeClr val="bg1"/>
                </a:solidFill>
                <a:latin typeface="Avenir Book" panose="02000503020000020003" pitchFamily="2" charset="0"/>
              </a:rPr>
              <a:t>If you are a new user, click “</a:t>
            </a:r>
            <a:r>
              <a:rPr lang="en-US" sz="1733" dirty="0" err="1">
                <a:solidFill>
                  <a:schemeClr val="bg1"/>
                </a:solidFill>
                <a:latin typeface="Avenir Book" panose="02000503020000020003" pitchFamily="2" charset="0"/>
              </a:rPr>
              <a:t>ID.me</a:t>
            </a:r>
            <a:r>
              <a:rPr lang="en-US" sz="1733" dirty="0">
                <a:solidFill>
                  <a:schemeClr val="bg1"/>
                </a:solidFill>
                <a:latin typeface="Avenir Book" panose="02000503020000020003" pitchFamily="2" charset="0"/>
              </a:rPr>
              <a:t>” - otherwise select an option you’ve used in the past </a:t>
            </a:r>
            <a:br>
              <a:rPr lang="en-US" sz="1733" dirty="0">
                <a:solidFill>
                  <a:schemeClr val="bg1"/>
                </a:solidFill>
                <a:latin typeface="Avenir Book" panose="02000503020000020003" pitchFamily="2" charset="0"/>
              </a:rPr>
            </a:br>
            <a:endParaRPr lang="en-US" sz="1733" dirty="0">
              <a:solidFill>
                <a:schemeClr val="bg1"/>
              </a:solidFill>
              <a:latin typeface="Avenir Book" panose="02000503020000020003" pitchFamily="2" charset="0"/>
            </a:endParaRPr>
          </a:p>
          <a:p>
            <a:pPr indent="-609585"/>
            <a:r>
              <a:rPr lang="en-US" sz="1733" dirty="0"/>
              <a:t>Select “Create an </a:t>
            </a:r>
            <a:r>
              <a:rPr lang="en-US" sz="1733" dirty="0" err="1"/>
              <a:t>ID.me</a:t>
            </a:r>
            <a:r>
              <a:rPr lang="en-US" sz="1733" dirty="0"/>
              <a:t> account” – You can use any email you prefer [suggest using </a:t>
            </a:r>
            <a:r>
              <a:rPr lang="en-US" sz="1733" dirty="0" err="1"/>
              <a:t>Yale.edu</a:t>
            </a:r>
            <a:r>
              <a:rPr lang="en-US" sz="1733" dirty="0"/>
              <a:t>]</a:t>
            </a:r>
          </a:p>
          <a:p>
            <a:pPr indent="-609585">
              <a:buNone/>
            </a:pPr>
            <a:endParaRPr lang="en-US" sz="1733" dirty="0">
              <a:solidFill>
                <a:schemeClr val="bg1"/>
              </a:solidFill>
              <a:latin typeface="Avenir Book" panose="02000503020000020003" pitchFamily="2" charset="0"/>
            </a:endParaRPr>
          </a:p>
          <a:p>
            <a:pPr indent="-609585"/>
            <a:endParaRPr lang="en-US" sz="1733" dirty="0">
              <a:solidFill>
                <a:schemeClr val="bg1"/>
              </a:solidFill>
              <a:latin typeface="Avenir Book" panose="02000503020000020003" pitchFamily="2" charset="0"/>
            </a:endParaRPr>
          </a:p>
          <a:p>
            <a:pPr indent="-609585"/>
            <a:endParaRPr lang="en-US" sz="1733" dirty="0"/>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12</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3214341"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Verify Your Identity</a:t>
            </a:r>
          </a:p>
        </p:txBody>
      </p:sp>
      <p:sp>
        <p:nvSpPr>
          <p:cNvPr id="37" name="Oval 36">
            <a:extLst>
              <a:ext uri="{FF2B5EF4-FFF2-40B4-BE49-F238E27FC236}">
                <a16:creationId xmlns:a16="http://schemas.microsoft.com/office/drawing/2014/main" id="{C84AE0CD-AF9D-9E01-77F7-54A0CC8092D8}"/>
              </a:ext>
            </a:extLst>
          </p:cNvPr>
          <p:cNvSpPr/>
          <p:nvPr/>
        </p:nvSpPr>
        <p:spPr>
          <a:xfrm>
            <a:off x="8535801" y="1525223"/>
            <a:ext cx="822609" cy="2872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11" name="Picture 10">
            <a:extLst>
              <a:ext uri="{FF2B5EF4-FFF2-40B4-BE49-F238E27FC236}">
                <a16:creationId xmlns:a16="http://schemas.microsoft.com/office/drawing/2014/main" id="{82640055-54C7-5E27-BBBD-45E2A2314336}"/>
              </a:ext>
            </a:extLst>
          </p:cNvPr>
          <p:cNvPicPr>
            <a:picLocks noChangeAspect="1"/>
          </p:cNvPicPr>
          <p:nvPr/>
        </p:nvPicPr>
        <p:blipFill rotWithShape="1">
          <a:blip r:embed="rId4"/>
          <a:srcRect l="5790" t="16931" r="5000" b="3845"/>
          <a:stretch/>
        </p:blipFill>
        <p:spPr>
          <a:xfrm>
            <a:off x="9122979" y="2211376"/>
            <a:ext cx="2850405" cy="2026395"/>
          </a:xfrm>
          <a:prstGeom prst="rect">
            <a:avLst/>
          </a:prstGeom>
          <a:ln>
            <a:solidFill>
              <a:schemeClr val="tx1"/>
            </a:solidFill>
          </a:ln>
        </p:spPr>
      </p:pic>
      <p:sp>
        <p:nvSpPr>
          <p:cNvPr id="38" name="Oval 37">
            <a:extLst>
              <a:ext uri="{FF2B5EF4-FFF2-40B4-BE49-F238E27FC236}">
                <a16:creationId xmlns:a16="http://schemas.microsoft.com/office/drawing/2014/main" id="{113CB501-9493-5AF6-47DD-056B18DB9A27}"/>
              </a:ext>
            </a:extLst>
          </p:cNvPr>
          <p:cNvSpPr/>
          <p:nvPr/>
        </p:nvSpPr>
        <p:spPr>
          <a:xfrm>
            <a:off x="9839083" y="2791546"/>
            <a:ext cx="671260" cy="388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12" name="Picture 11">
            <a:extLst>
              <a:ext uri="{FF2B5EF4-FFF2-40B4-BE49-F238E27FC236}">
                <a16:creationId xmlns:a16="http://schemas.microsoft.com/office/drawing/2014/main" id="{02F2696E-98FE-F0CE-17FB-667782174FC6}"/>
              </a:ext>
            </a:extLst>
          </p:cNvPr>
          <p:cNvPicPr>
            <a:picLocks noChangeAspect="1"/>
          </p:cNvPicPr>
          <p:nvPr/>
        </p:nvPicPr>
        <p:blipFill rotWithShape="1">
          <a:blip r:embed="rId5"/>
          <a:srcRect l="10057" t="4985" r="8784" b="2420"/>
          <a:stretch/>
        </p:blipFill>
        <p:spPr>
          <a:xfrm>
            <a:off x="6810703" y="3481025"/>
            <a:ext cx="2144112" cy="3186739"/>
          </a:xfrm>
          <a:prstGeom prst="rect">
            <a:avLst/>
          </a:prstGeom>
          <a:ln>
            <a:solidFill>
              <a:schemeClr val="tx1"/>
            </a:solidFill>
          </a:ln>
        </p:spPr>
      </p:pic>
      <p:sp>
        <p:nvSpPr>
          <p:cNvPr id="13" name="Oval 12">
            <a:extLst>
              <a:ext uri="{FF2B5EF4-FFF2-40B4-BE49-F238E27FC236}">
                <a16:creationId xmlns:a16="http://schemas.microsoft.com/office/drawing/2014/main" id="{22531B6E-9260-E5EB-0AD3-50CB0A6A313A}"/>
              </a:ext>
            </a:extLst>
          </p:cNvPr>
          <p:cNvSpPr/>
          <p:nvPr/>
        </p:nvSpPr>
        <p:spPr>
          <a:xfrm>
            <a:off x="7343226" y="3944881"/>
            <a:ext cx="1115500" cy="388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cxnSp>
        <p:nvCxnSpPr>
          <p:cNvPr id="14" name="Elbow Connector 13">
            <a:extLst>
              <a:ext uri="{FF2B5EF4-FFF2-40B4-BE49-F238E27FC236}">
                <a16:creationId xmlns:a16="http://schemas.microsoft.com/office/drawing/2014/main" id="{45DD722E-CCFA-D2A9-46B2-FF8AB5B31C5A}"/>
              </a:ext>
            </a:extLst>
          </p:cNvPr>
          <p:cNvCxnSpPr>
            <a:cxnSpLocks/>
            <a:endCxn id="11" idx="0"/>
          </p:cNvCxnSpPr>
          <p:nvPr/>
        </p:nvCxnSpPr>
        <p:spPr>
          <a:xfrm>
            <a:off x="9375229" y="1400504"/>
            <a:ext cx="1172953" cy="81087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E7498A27-E213-7B70-AF7D-418D85B88FFA}"/>
              </a:ext>
            </a:extLst>
          </p:cNvPr>
          <p:cNvCxnSpPr>
            <a:cxnSpLocks/>
          </p:cNvCxnSpPr>
          <p:nvPr/>
        </p:nvCxnSpPr>
        <p:spPr>
          <a:xfrm rot="5400000">
            <a:off x="9300883" y="3918892"/>
            <a:ext cx="763191" cy="145532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926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5"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557867"/>
            <a:ext cx="5892719" cy="4933243"/>
          </a:xfrm>
        </p:spPr>
        <p:txBody>
          <a:bodyPr/>
          <a:lstStyle/>
          <a:p>
            <a:pPr indent="-609585"/>
            <a:r>
              <a:rPr lang="en-US" sz="1733" dirty="0"/>
              <a:t>Take front and back photos of your driver’s license or state ID, or upload exiting photos</a:t>
            </a:r>
            <a:br>
              <a:rPr lang="en-US" sz="1200" dirty="0"/>
            </a:br>
            <a:endParaRPr lang="en-US" sz="1200" dirty="0"/>
          </a:p>
          <a:p>
            <a:pPr indent="-609585"/>
            <a:r>
              <a:rPr lang="en-US" sz="1733" dirty="0">
                <a:solidFill>
                  <a:schemeClr val="bg1"/>
                </a:solidFill>
                <a:latin typeface="Avenir Book" panose="02000503020000020003" pitchFamily="2" charset="0"/>
              </a:rPr>
              <a:t>After you submit your photos, you will need to take your Video Selfie</a:t>
            </a:r>
          </a:p>
          <a:p>
            <a:pPr marL="975336" lvl="1" indent="-365751"/>
            <a:r>
              <a:rPr lang="en-US" sz="1733" dirty="0">
                <a:solidFill>
                  <a:schemeClr val="bg1"/>
                </a:solidFill>
                <a:latin typeface="Avenir Book" panose="02000503020000020003" pitchFamily="2" charset="0"/>
              </a:rPr>
              <a:t>Allow </a:t>
            </a:r>
            <a:r>
              <a:rPr lang="en-US" sz="1733" dirty="0" err="1">
                <a:solidFill>
                  <a:schemeClr val="bg1"/>
                </a:solidFill>
                <a:latin typeface="Avenir Book" panose="02000503020000020003" pitchFamily="2" charset="0"/>
              </a:rPr>
              <a:t>ID.me</a:t>
            </a:r>
            <a:r>
              <a:rPr lang="en-US" sz="1733" dirty="0">
                <a:solidFill>
                  <a:schemeClr val="bg1"/>
                </a:solidFill>
                <a:latin typeface="Avenir Book" panose="02000503020000020003" pitchFamily="2" charset="0"/>
              </a:rPr>
              <a:t> access to your camera</a:t>
            </a:r>
          </a:p>
          <a:p>
            <a:pPr marL="975336" lvl="1" indent="-365751"/>
            <a:r>
              <a:rPr lang="en-US" sz="1733" dirty="0">
                <a:solidFill>
                  <a:schemeClr val="bg1"/>
                </a:solidFill>
                <a:latin typeface="Avenir Book" panose="02000503020000020003" pitchFamily="2" charset="0"/>
              </a:rPr>
              <a:t>Review “Tips for a successful video selfie” and click “Start liveness detection”</a:t>
            </a:r>
          </a:p>
          <a:p>
            <a:pPr indent="-609585">
              <a:buNone/>
            </a:pPr>
            <a:endParaRPr lang="en-US" sz="1733" dirty="0">
              <a:solidFill>
                <a:schemeClr val="bg1"/>
              </a:solidFill>
              <a:latin typeface="Avenir Book" panose="02000503020000020003" pitchFamily="2" charset="0"/>
            </a:endParaRPr>
          </a:p>
          <a:p>
            <a:pPr indent="-609585"/>
            <a:endParaRPr lang="en-US" sz="1733" dirty="0">
              <a:solidFill>
                <a:schemeClr val="bg1"/>
              </a:solidFill>
              <a:latin typeface="Avenir Book" panose="02000503020000020003" pitchFamily="2" charset="0"/>
            </a:endParaRPr>
          </a:p>
          <a:p>
            <a:pPr indent="-609585"/>
            <a:endParaRPr lang="en-US" sz="1733" dirty="0"/>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13</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5006499"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Verify Your Identity, continued</a:t>
            </a:r>
          </a:p>
        </p:txBody>
      </p:sp>
      <p:pic>
        <p:nvPicPr>
          <p:cNvPr id="7" name="Picture 6">
            <a:extLst>
              <a:ext uri="{FF2B5EF4-FFF2-40B4-BE49-F238E27FC236}">
                <a16:creationId xmlns:a16="http://schemas.microsoft.com/office/drawing/2014/main" id="{52CDD17E-49BD-4D0E-8355-65B1E5B227E5}"/>
              </a:ext>
            </a:extLst>
          </p:cNvPr>
          <p:cNvPicPr>
            <a:picLocks noChangeAspect="1"/>
          </p:cNvPicPr>
          <p:nvPr/>
        </p:nvPicPr>
        <p:blipFill>
          <a:blip r:embed="rId3"/>
          <a:stretch>
            <a:fillRect/>
          </a:stretch>
        </p:blipFill>
        <p:spPr>
          <a:xfrm>
            <a:off x="6524908" y="160629"/>
            <a:ext cx="2716636" cy="3982151"/>
          </a:xfrm>
          <a:prstGeom prst="rect">
            <a:avLst/>
          </a:prstGeom>
          <a:ln>
            <a:solidFill>
              <a:schemeClr val="tx1"/>
            </a:solidFill>
          </a:ln>
        </p:spPr>
      </p:pic>
      <p:pic>
        <p:nvPicPr>
          <p:cNvPr id="8" name="Picture 7">
            <a:extLst>
              <a:ext uri="{FF2B5EF4-FFF2-40B4-BE49-F238E27FC236}">
                <a16:creationId xmlns:a16="http://schemas.microsoft.com/office/drawing/2014/main" id="{591638D8-BFCB-91D7-43DC-A46F09059C8D}"/>
              </a:ext>
            </a:extLst>
          </p:cNvPr>
          <p:cNvPicPr>
            <a:picLocks noChangeAspect="1"/>
          </p:cNvPicPr>
          <p:nvPr/>
        </p:nvPicPr>
        <p:blipFill>
          <a:blip r:embed="rId4"/>
          <a:stretch>
            <a:fillRect/>
          </a:stretch>
        </p:blipFill>
        <p:spPr>
          <a:xfrm>
            <a:off x="6524908" y="4340724"/>
            <a:ext cx="2716637" cy="2312687"/>
          </a:xfrm>
          <a:prstGeom prst="rect">
            <a:avLst/>
          </a:prstGeom>
          <a:ln>
            <a:solidFill>
              <a:schemeClr val="tx1"/>
            </a:solidFill>
          </a:ln>
        </p:spPr>
      </p:pic>
      <p:pic>
        <p:nvPicPr>
          <p:cNvPr id="9" name="Picture 8">
            <a:extLst>
              <a:ext uri="{FF2B5EF4-FFF2-40B4-BE49-F238E27FC236}">
                <a16:creationId xmlns:a16="http://schemas.microsoft.com/office/drawing/2014/main" id="{8C61B9B9-D72E-9847-A9C0-1931F67A901B}"/>
              </a:ext>
            </a:extLst>
          </p:cNvPr>
          <p:cNvPicPr>
            <a:picLocks noChangeAspect="1"/>
          </p:cNvPicPr>
          <p:nvPr/>
        </p:nvPicPr>
        <p:blipFill>
          <a:blip r:embed="rId5"/>
          <a:stretch>
            <a:fillRect/>
          </a:stretch>
        </p:blipFill>
        <p:spPr>
          <a:xfrm>
            <a:off x="9324623" y="1150161"/>
            <a:ext cx="2791177" cy="4215718"/>
          </a:xfrm>
          <a:prstGeom prst="rect">
            <a:avLst/>
          </a:prstGeom>
          <a:ln>
            <a:solidFill>
              <a:schemeClr val="tx1"/>
            </a:solidFill>
          </a:ln>
        </p:spPr>
      </p:pic>
    </p:spTree>
    <p:extLst>
      <p:ext uri="{BB962C8B-B14F-4D97-AF65-F5344CB8AC3E}">
        <p14:creationId xmlns:p14="http://schemas.microsoft.com/office/powerpoint/2010/main" val="2211376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4" y="294033"/>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557867"/>
            <a:ext cx="5892719" cy="4933243"/>
          </a:xfrm>
        </p:spPr>
        <p:txBody>
          <a:bodyPr/>
          <a:lstStyle/>
          <a:p>
            <a:pPr indent="-609585"/>
            <a:r>
              <a:rPr lang="en-US" sz="1733" dirty="0"/>
              <a:t>After you create an </a:t>
            </a:r>
            <a:r>
              <a:rPr lang="en-US" sz="1733" dirty="0" err="1"/>
              <a:t>ID.me</a:t>
            </a:r>
            <a:r>
              <a:rPr lang="en-US" sz="1733" dirty="0"/>
              <a:t> account, you will receive an email asking you to </a:t>
            </a:r>
            <a:r>
              <a:rPr lang="en-US" sz="1733" b="1" dirty="0"/>
              <a:t>confirm your email</a:t>
            </a:r>
          </a:p>
          <a:p>
            <a:pPr lvl="1" indent="-609585"/>
            <a:r>
              <a:rPr lang="en-US" sz="1733" b="1" dirty="0">
                <a:solidFill>
                  <a:schemeClr val="bg1"/>
                </a:solidFill>
                <a:latin typeface="Avenir Book" panose="02000503020000020003" pitchFamily="2" charset="0"/>
              </a:rPr>
              <a:t>Once clicked, a</a:t>
            </a:r>
            <a:r>
              <a:rPr lang="en-US" sz="1733" dirty="0">
                <a:solidFill>
                  <a:schemeClr val="bg1"/>
                </a:solidFill>
                <a:latin typeface="Avenir Book" panose="02000503020000020003" pitchFamily="2" charset="0"/>
              </a:rPr>
              <a:t> window should appear stating your email has been confirmed</a:t>
            </a:r>
            <a:br>
              <a:rPr lang="en-US" sz="1067" dirty="0">
                <a:solidFill>
                  <a:schemeClr val="bg1"/>
                </a:solidFill>
                <a:latin typeface="Avenir Book" panose="02000503020000020003" pitchFamily="2" charset="0"/>
              </a:rPr>
            </a:br>
            <a:endParaRPr lang="en-US" sz="1067" dirty="0">
              <a:solidFill>
                <a:schemeClr val="bg1"/>
              </a:solidFill>
              <a:latin typeface="Avenir Book" panose="02000503020000020003" pitchFamily="2" charset="0"/>
            </a:endParaRPr>
          </a:p>
          <a:p>
            <a:pPr indent="-609585"/>
            <a:r>
              <a:rPr lang="en-US" sz="1733" dirty="0">
                <a:solidFill>
                  <a:schemeClr val="bg1"/>
                </a:solidFill>
                <a:latin typeface="Avenir Book" panose="02000503020000020003" pitchFamily="2" charset="0"/>
              </a:rPr>
              <a:t>The </a:t>
            </a:r>
            <a:r>
              <a:rPr lang="en-US" sz="1733" dirty="0" err="1">
                <a:solidFill>
                  <a:schemeClr val="bg1"/>
                </a:solidFill>
                <a:latin typeface="Avenir Book" panose="02000503020000020003" pitchFamily="2" charset="0"/>
              </a:rPr>
              <a:t>ID.me</a:t>
            </a:r>
            <a:r>
              <a:rPr lang="en-US" sz="1733" dirty="0">
                <a:solidFill>
                  <a:schemeClr val="bg1"/>
                </a:solidFill>
                <a:latin typeface="Avenir Book" panose="02000503020000020003" pitchFamily="2" charset="0"/>
              </a:rPr>
              <a:t> page should refresh, and multi-factor authentication options should appear – choose </a:t>
            </a:r>
            <a:r>
              <a:rPr lang="en-US" sz="1733" b="1" dirty="0">
                <a:solidFill>
                  <a:schemeClr val="bg1"/>
                </a:solidFill>
                <a:latin typeface="Avenir Book" panose="02000503020000020003" pitchFamily="2" charset="0"/>
              </a:rPr>
              <a:t>“Text message or phone call”</a:t>
            </a:r>
          </a:p>
          <a:p>
            <a:pPr indent="-609585"/>
            <a:endParaRPr lang="en-US" sz="1733" b="1"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Select “Text me” – enter your mobile number, and click “Continue”</a:t>
            </a:r>
          </a:p>
          <a:p>
            <a:pPr indent="-609585"/>
            <a:endParaRPr lang="en-US" sz="1733" b="1" dirty="0">
              <a:solidFill>
                <a:schemeClr val="bg1"/>
              </a:solidFill>
              <a:latin typeface="Avenir Book" panose="02000503020000020003" pitchFamily="2" charset="0"/>
            </a:endParaRPr>
          </a:p>
          <a:p>
            <a:pPr indent="-609585">
              <a:buNone/>
            </a:pPr>
            <a:endParaRPr lang="en-US" sz="1733" dirty="0">
              <a:solidFill>
                <a:schemeClr val="bg1"/>
              </a:solidFill>
              <a:latin typeface="Avenir Book" panose="02000503020000020003" pitchFamily="2" charset="0"/>
            </a:endParaRPr>
          </a:p>
          <a:p>
            <a:pPr indent="-609585">
              <a:buNone/>
            </a:pPr>
            <a:endParaRPr lang="en-US" sz="1733" dirty="0">
              <a:solidFill>
                <a:schemeClr val="bg1"/>
              </a:solidFill>
              <a:latin typeface="Avenir Book" panose="02000503020000020003" pitchFamily="2" charset="0"/>
            </a:endParaRPr>
          </a:p>
          <a:p>
            <a:pPr indent="-609585"/>
            <a:endParaRPr lang="en-US" sz="1733" dirty="0">
              <a:solidFill>
                <a:schemeClr val="bg1"/>
              </a:solidFill>
              <a:latin typeface="Avenir Book" panose="02000503020000020003" pitchFamily="2" charset="0"/>
            </a:endParaRPr>
          </a:p>
          <a:p>
            <a:pPr indent="-609585"/>
            <a:endParaRPr lang="en-US" sz="1733" dirty="0"/>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14</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5006499"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Verify Your Identity, continued</a:t>
            </a:r>
          </a:p>
        </p:txBody>
      </p:sp>
      <p:pic>
        <p:nvPicPr>
          <p:cNvPr id="5" name="Picture 4">
            <a:extLst>
              <a:ext uri="{FF2B5EF4-FFF2-40B4-BE49-F238E27FC236}">
                <a16:creationId xmlns:a16="http://schemas.microsoft.com/office/drawing/2014/main" id="{701B0164-3C1A-1566-837C-AD5E0F589F37}"/>
              </a:ext>
            </a:extLst>
          </p:cNvPr>
          <p:cNvPicPr>
            <a:picLocks noChangeAspect="1"/>
          </p:cNvPicPr>
          <p:nvPr/>
        </p:nvPicPr>
        <p:blipFill rotWithShape="1">
          <a:blip r:embed="rId3"/>
          <a:srcRect l="6559" t="35818" r="8957" b="15199"/>
          <a:stretch/>
        </p:blipFill>
        <p:spPr>
          <a:xfrm>
            <a:off x="6459264" y="756140"/>
            <a:ext cx="3241378" cy="1459693"/>
          </a:xfrm>
          <a:prstGeom prst="rect">
            <a:avLst/>
          </a:prstGeom>
        </p:spPr>
      </p:pic>
      <p:sp>
        <p:nvSpPr>
          <p:cNvPr id="10" name="Oval 9">
            <a:extLst>
              <a:ext uri="{FF2B5EF4-FFF2-40B4-BE49-F238E27FC236}">
                <a16:creationId xmlns:a16="http://schemas.microsoft.com/office/drawing/2014/main" id="{7C367B2A-200F-66B4-33AB-CFAB5023AE52}"/>
              </a:ext>
            </a:extLst>
          </p:cNvPr>
          <p:cNvSpPr/>
          <p:nvPr/>
        </p:nvSpPr>
        <p:spPr>
          <a:xfrm>
            <a:off x="7352401" y="1810443"/>
            <a:ext cx="1457302" cy="3160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11" name="Picture 10">
            <a:extLst>
              <a:ext uri="{FF2B5EF4-FFF2-40B4-BE49-F238E27FC236}">
                <a16:creationId xmlns:a16="http://schemas.microsoft.com/office/drawing/2014/main" id="{189192B4-29E0-424E-928F-868BA9834925}"/>
              </a:ext>
            </a:extLst>
          </p:cNvPr>
          <p:cNvPicPr>
            <a:picLocks noChangeAspect="1"/>
          </p:cNvPicPr>
          <p:nvPr/>
        </p:nvPicPr>
        <p:blipFill rotWithShape="1">
          <a:blip r:embed="rId4"/>
          <a:srcRect b="33266"/>
          <a:stretch/>
        </p:blipFill>
        <p:spPr>
          <a:xfrm>
            <a:off x="9839670" y="880260"/>
            <a:ext cx="2213302" cy="1160641"/>
          </a:xfrm>
          <a:prstGeom prst="rect">
            <a:avLst/>
          </a:prstGeom>
          <a:ln>
            <a:solidFill>
              <a:schemeClr val="tx1"/>
            </a:solidFill>
          </a:ln>
        </p:spPr>
      </p:pic>
      <p:pic>
        <p:nvPicPr>
          <p:cNvPr id="12" name="Picture 11">
            <a:extLst>
              <a:ext uri="{FF2B5EF4-FFF2-40B4-BE49-F238E27FC236}">
                <a16:creationId xmlns:a16="http://schemas.microsoft.com/office/drawing/2014/main" id="{8F89A883-D063-B731-C98D-9A4ADAA5AC96}"/>
              </a:ext>
            </a:extLst>
          </p:cNvPr>
          <p:cNvPicPr>
            <a:picLocks noChangeAspect="1"/>
          </p:cNvPicPr>
          <p:nvPr/>
        </p:nvPicPr>
        <p:blipFill>
          <a:blip r:embed="rId5"/>
          <a:stretch>
            <a:fillRect/>
          </a:stretch>
        </p:blipFill>
        <p:spPr>
          <a:xfrm>
            <a:off x="6530017" y="3075593"/>
            <a:ext cx="2828395" cy="2661572"/>
          </a:xfrm>
          <a:prstGeom prst="rect">
            <a:avLst/>
          </a:prstGeom>
          <a:ln>
            <a:solidFill>
              <a:schemeClr val="tx1"/>
            </a:solidFill>
          </a:ln>
        </p:spPr>
      </p:pic>
      <p:pic>
        <p:nvPicPr>
          <p:cNvPr id="13" name="Picture 12">
            <a:extLst>
              <a:ext uri="{FF2B5EF4-FFF2-40B4-BE49-F238E27FC236}">
                <a16:creationId xmlns:a16="http://schemas.microsoft.com/office/drawing/2014/main" id="{048F4D6E-AA17-8C74-0898-3EDB4A18EF64}"/>
              </a:ext>
            </a:extLst>
          </p:cNvPr>
          <p:cNvPicPr>
            <a:picLocks noChangeAspect="1"/>
          </p:cNvPicPr>
          <p:nvPr/>
        </p:nvPicPr>
        <p:blipFill>
          <a:blip r:embed="rId6"/>
          <a:stretch>
            <a:fillRect/>
          </a:stretch>
        </p:blipFill>
        <p:spPr>
          <a:xfrm>
            <a:off x="9428237" y="3723033"/>
            <a:ext cx="2671271" cy="2597973"/>
          </a:xfrm>
          <a:prstGeom prst="rect">
            <a:avLst/>
          </a:prstGeom>
          <a:ln>
            <a:solidFill>
              <a:schemeClr val="tx1"/>
            </a:solidFill>
          </a:ln>
        </p:spPr>
      </p:pic>
      <p:cxnSp>
        <p:nvCxnSpPr>
          <p:cNvPr id="15" name="Straight Connector 14">
            <a:extLst>
              <a:ext uri="{FF2B5EF4-FFF2-40B4-BE49-F238E27FC236}">
                <a16:creationId xmlns:a16="http://schemas.microsoft.com/office/drawing/2014/main" id="{F73EB3D9-815F-4A71-B24E-B4E46963750D}"/>
              </a:ext>
            </a:extLst>
          </p:cNvPr>
          <p:cNvCxnSpPr>
            <a:cxnSpLocks/>
          </p:cNvCxnSpPr>
          <p:nvPr/>
        </p:nvCxnSpPr>
        <p:spPr>
          <a:xfrm>
            <a:off x="6844337" y="2900855"/>
            <a:ext cx="522154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86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5"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557867"/>
            <a:ext cx="5892719" cy="4933243"/>
          </a:xfrm>
        </p:spPr>
        <p:txBody>
          <a:bodyPr/>
          <a:lstStyle/>
          <a:p>
            <a:pPr indent="-609585"/>
            <a:r>
              <a:rPr lang="en-US" sz="1733" dirty="0"/>
              <a:t>Enter the 6-digit code into the box and click “Continue”</a:t>
            </a:r>
          </a:p>
          <a:p>
            <a:pPr indent="-609585"/>
            <a:endParaRPr lang="en-US" sz="1733" dirty="0"/>
          </a:p>
          <a:p>
            <a:pPr indent="-609585"/>
            <a:r>
              <a:rPr lang="en-US" sz="1733" dirty="0">
                <a:solidFill>
                  <a:schemeClr val="bg1"/>
                </a:solidFill>
                <a:latin typeface="Avenir Book" panose="02000503020000020003" pitchFamily="2" charset="0"/>
              </a:rPr>
              <a:t>Once the code has been confirmed, two verify options will appear – choose “Self-Service”</a:t>
            </a:r>
          </a:p>
          <a:p>
            <a:pPr indent="-609585"/>
            <a:endParaRPr lang="en-US" sz="1733" b="1"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Give </a:t>
            </a:r>
            <a:r>
              <a:rPr lang="en-US" sz="1600" dirty="0" err="1">
                <a:solidFill>
                  <a:schemeClr val="bg1"/>
                </a:solidFill>
                <a:latin typeface="Avenir Book" panose="02000503020000020003" pitchFamily="2" charset="0"/>
              </a:rPr>
              <a:t>ID.me</a:t>
            </a:r>
            <a:r>
              <a:rPr lang="en-US" sz="1600" dirty="0">
                <a:solidFill>
                  <a:schemeClr val="bg1"/>
                </a:solidFill>
                <a:latin typeface="Avenir Book" panose="02000503020000020003" pitchFamily="2" charset="0"/>
              </a:rPr>
              <a:t> consent to collect your data</a:t>
            </a:r>
            <a:br>
              <a:rPr lang="en-US" sz="1600" dirty="0">
                <a:solidFill>
                  <a:schemeClr val="bg1"/>
                </a:solidFill>
                <a:latin typeface="Avenir Book" panose="02000503020000020003" pitchFamily="2" charset="0"/>
              </a:rPr>
            </a:br>
            <a:r>
              <a:rPr lang="en-US" sz="1600" dirty="0">
                <a:solidFill>
                  <a:schemeClr val="bg1"/>
                </a:solidFill>
                <a:latin typeface="Avenir Book" panose="02000503020000020003" pitchFamily="2" charset="0"/>
              </a:rPr>
              <a:t>*Prepare for the next steps by having your driver’s license or state ID handy</a:t>
            </a:r>
            <a:endParaRPr lang="en-US" sz="1600" dirty="0"/>
          </a:p>
          <a:p>
            <a:pPr indent="-609585"/>
            <a:endParaRPr lang="en-US" sz="1600" dirty="0">
              <a:solidFill>
                <a:schemeClr val="bg1"/>
              </a:solidFill>
              <a:latin typeface="Avenir Book" panose="02000503020000020003" pitchFamily="2" charset="0"/>
            </a:endParaRPr>
          </a:p>
          <a:p>
            <a:pPr indent="-609585"/>
            <a:endParaRPr lang="en-US" sz="1733" b="1" dirty="0">
              <a:solidFill>
                <a:schemeClr val="bg1"/>
              </a:solidFill>
              <a:latin typeface="Avenir Book" panose="02000503020000020003" pitchFamily="2" charset="0"/>
            </a:endParaRPr>
          </a:p>
          <a:p>
            <a:pPr indent="-609585">
              <a:buNone/>
            </a:pPr>
            <a:endParaRPr lang="en-US" sz="1733" dirty="0">
              <a:solidFill>
                <a:schemeClr val="bg1"/>
              </a:solidFill>
              <a:latin typeface="Avenir Book" panose="02000503020000020003" pitchFamily="2" charset="0"/>
            </a:endParaRPr>
          </a:p>
          <a:p>
            <a:pPr indent="-609585">
              <a:buNone/>
            </a:pPr>
            <a:endParaRPr lang="en-US" sz="1733" dirty="0">
              <a:solidFill>
                <a:schemeClr val="bg1"/>
              </a:solidFill>
              <a:latin typeface="Avenir Book" panose="02000503020000020003" pitchFamily="2" charset="0"/>
            </a:endParaRPr>
          </a:p>
          <a:p>
            <a:pPr indent="-609585"/>
            <a:endParaRPr lang="en-US" sz="1733" dirty="0">
              <a:solidFill>
                <a:schemeClr val="bg1"/>
              </a:solidFill>
              <a:latin typeface="Avenir Book" panose="02000503020000020003" pitchFamily="2" charset="0"/>
            </a:endParaRPr>
          </a:p>
          <a:p>
            <a:pPr indent="-609585"/>
            <a:endParaRPr lang="en-US" sz="1733" dirty="0"/>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15</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5006499"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Verify Your Identity, continued</a:t>
            </a:r>
          </a:p>
        </p:txBody>
      </p:sp>
      <p:pic>
        <p:nvPicPr>
          <p:cNvPr id="7" name="Picture 6">
            <a:extLst>
              <a:ext uri="{FF2B5EF4-FFF2-40B4-BE49-F238E27FC236}">
                <a16:creationId xmlns:a16="http://schemas.microsoft.com/office/drawing/2014/main" id="{2161DC31-3EF7-75A2-CFD0-308C4930409D}"/>
              </a:ext>
            </a:extLst>
          </p:cNvPr>
          <p:cNvPicPr>
            <a:picLocks noChangeAspect="1"/>
          </p:cNvPicPr>
          <p:nvPr/>
        </p:nvPicPr>
        <p:blipFill>
          <a:blip r:embed="rId3"/>
          <a:stretch>
            <a:fillRect/>
          </a:stretch>
        </p:blipFill>
        <p:spPr>
          <a:xfrm>
            <a:off x="6830094" y="392484"/>
            <a:ext cx="2153297" cy="2480153"/>
          </a:xfrm>
          <a:prstGeom prst="rect">
            <a:avLst/>
          </a:prstGeom>
          <a:ln>
            <a:solidFill>
              <a:schemeClr val="tx1">
                <a:lumMod val="50000"/>
                <a:lumOff val="50000"/>
              </a:schemeClr>
            </a:solidFill>
          </a:ln>
        </p:spPr>
      </p:pic>
      <p:sp>
        <p:nvSpPr>
          <p:cNvPr id="8" name="Oval 7">
            <a:extLst>
              <a:ext uri="{FF2B5EF4-FFF2-40B4-BE49-F238E27FC236}">
                <a16:creationId xmlns:a16="http://schemas.microsoft.com/office/drawing/2014/main" id="{012ADC3A-FFCC-07D7-E6E9-398C45111C21}"/>
              </a:ext>
            </a:extLst>
          </p:cNvPr>
          <p:cNvSpPr/>
          <p:nvPr/>
        </p:nvSpPr>
        <p:spPr>
          <a:xfrm>
            <a:off x="8101340" y="2548612"/>
            <a:ext cx="822609" cy="2872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9" name="Picture 8">
            <a:extLst>
              <a:ext uri="{FF2B5EF4-FFF2-40B4-BE49-F238E27FC236}">
                <a16:creationId xmlns:a16="http://schemas.microsoft.com/office/drawing/2014/main" id="{F38032BE-8BC0-D828-7FCB-F7CCA82AB8CE}"/>
              </a:ext>
            </a:extLst>
          </p:cNvPr>
          <p:cNvPicPr>
            <a:picLocks noChangeAspect="1"/>
          </p:cNvPicPr>
          <p:nvPr/>
        </p:nvPicPr>
        <p:blipFill>
          <a:blip r:embed="rId4"/>
          <a:stretch>
            <a:fillRect/>
          </a:stretch>
        </p:blipFill>
        <p:spPr>
          <a:xfrm>
            <a:off x="9655492" y="379528"/>
            <a:ext cx="1888808" cy="2476835"/>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F31BCF5F-C0E0-C106-9772-11AAE3948D99}"/>
              </a:ext>
            </a:extLst>
          </p:cNvPr>
          <p:cNvPicPr>
            <a:picLocks noChangeAspect="1"/>
          </p:cNvPicPr>
          <p:nvPr/>
        </p:nvPicPr>
        <p:blipFill>
          <a:blip r:embed="rId5"/>
          <a:stretch>
            <a:fillRect/>
          </a:stretch>
        </p:blipFill>
        <p:spPr>
          <a:xfrm>
            <a:off x="8259140" y="3115447"/>
            <a:ext cx="1962099" cy="3659047"/>
          </a:xfrm>
          <a:prstGeom prst="rect">
            <a:avLst/>
          </a:prstGeom>
          <a:ln>
            <a:solidFill>
              <a:schemeClr val="tx1">
                <a:lumMod val="50000"/>
                <a:lumOff val="50000"/>
              </a:schemeClr>
            </a:solidFill>
          </a:ln>
        </p:spPr>
      </p:pic>
      <p:sp>
        <p:nvSpPr>
          <p:cNvPr id="16" name="Oval 15">
            <a:extLst>
              <a:ext uri="{FF2B5EF4-FFF2-40B4-BE49-F238E27FC236}">
                <a16:creationId xmlns:a16="http://schemas.microsoft.com/office/drawing/2014/main" id="{639137BB-8840-3300-9716-D88871BDEF0C}"/>
              </a:ext>
            </a:extLst>
          </p:cNvPr>
          <p:cNvSpPr/>
          <p:nvPr/>
        </p:nvSpPr>
        <p:spPr>
          <a:xfrm>
            <a:off x="10180486" y="2338106"/>
            <a:ext cx="822609" cy="2872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7" name="Oval 16">
            <a:extLst>
              <a:ext uri="{FF2B5EF4-FFF2-40B4-BE49-F238E27FC236}">
                <a16:creationId xmlns:a16="http://schemas.microsoft.com/office/drawing/2014/main" id="{1470DDDF-AA95-13AF-F0D1-95C9676A5D2A}"/>
              </a:ext>
            </a:extLst>
          </p:cNvPr>
          <p:cNvSpPr/>
          <p:nvPr/>
        </p:nvSpPr>
        <p:spPr>
          <a:xfrm>
            <a:off x="8333983" y="5835826"/>
            <a:ext cx="312131" cy="2872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8" name="Oval 17">
            <a:extLst>
              <a:ext uri="{FF2B5EF4-FFF2-40B4-BE49-F238E27FC236}">
                <a16:creationId xmlns:a16="http://schemas.microsoft.com/office/drawing/2014/main" id="{8F813D30-70DB-9480-AD0A-F20356FFEF03}"/>
              </a:ext>
            </a:extLst>
          </p:cNvPr>
          <p:cNvSpPr/>
          <p:nvPr/>
        </p:nvSpPr>
        <p:spPr>
          <a:xfrm>
            <a:off x="8805581" y="6217347"/>
            <a:ext cx="822609" cy="2872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12856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5"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557867"/>
            <a:ext cx="5892719" cy="4933243"/>
          </a:xfrm>
        </p:spPr>
        <p:txBody>
          <a:bodyPr/>
          <a:lstStyle/>
          <a:p>
            <a:pPr indent="-609585"/>
            <a:r>
              <a:rPr lang="en-US" sz="1733" dirty="0"/>
              <a:t>Enter your phone number and click “Continue”, then verify your email address in the next window</a:t>
            </a:r>
          </a:p>
          <a:p>
            <a:pPr indent="-609585"/>
            <a:endParaRPr lang="en-US" sz="1733" dirty="0"/>
          </a:p>
          <a:p>
            <a:pPr indent="-609585"/>
            <a:r>
              <a:rPr lang="en-US" sz="1733" dirty="0">
                <a:solidFill>
                  <a:schemeClr val="bg1"/>
                </a:solidFill>
                <a:latin typeface="Avenir Book" panose="02000503020000020003" pitchFamily="2" charset="0"/>
              </a:rPr>
              <a:t>Select “Start document upload” in the new window that pops up</a:t>
            </a:r>
            <a:endParaRPr lang="en-US" sz="1600" dirty="0">
              <a:solidFill>
                <a:schemeClr val="bg1"/>
              </a:solidFill>
              <a:latin typeface="Avenir Book" panose="02000503020000020003" pitchFamily="2" charset="0"/>
            </a:endParaRPr>
          </a:p>
          <a:p>
            <a:pPr indent="-609585"/>
            <a:endParaRPr lang="en-US" sz="1733" b="1" dirty="0">
              <a:solidFill>
                <a:schemeClr val="bg1"/>
              </a:solidFill>
              <a:latin typeface="Avenir Book" panose="02000503020000020003" pitchFamily="2" charset="0"/>
            </a:endParaRPr>
          </a:p>
          <a:p>
            <a:pPr indent="-609585">
              <a:buNone/>
            </a:pPr>
            <a:endParaRPr lang="en-US" sz="1733" dirty="0">
              <a:solidFill>
                <a:schemeClr val="bg1"/>
              </a:solidFill>
              <a:latin typeface="Avenir Book" panose="02000503020000020003" pitchFamily="2" charset="0"/>
            </a:endParaRPr>
          </a:p>
          <a:p>
            <a:pPr indent="-609585">
              <a:buNone/>
            </a:pPr>
            <a:endParaRPr lang="en-US" sz="1733" dirty="0">
              <a:solidFill>
                <a:schemeClr val="bg1"/>
              </a:solidFill>
              <a:latin typeface="Avenir Book" panose="02000503020000020003" pitchFamily="2" charset="0"/>
            </a:endParaRPr>
          </a:p>
          <a:p>
            <a:pPr indent="-609585"/>
            <a:endParaRPr lang="en-US" sz="1733" dirty="0">
              <a:solidFill>
                <a:schemeClr val="bg1"/>
              </a:solidFill>
              <a:latin typeface="Avenir Book" panose="02000503020000020003" pitchFamily="2" charset="0"/>
            </a:endParaRPr>
          </a:p>
          <a:p>
            <a:pPr indent="-609585"/>
            <a:endParaRPr lang="en-US" sz="1733" dirty="0"/>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16</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5006499"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Verify Your Identity, continued</a:t>
            </a:r>
          </a:p>
        </p:txBody>
      </p:sp>
      <p:pic>
        <p:nvPicPr>
          <p:cNvPr id="5" name="Picture 4">
            <a:extLst>
              <a:ext uri="{FF2B5EF4-FFF2-40B4-BE49-F238E27FC236}">
                <a16:creationId xmlns:a16="http://schemas.microsoft.com/office/drawing/2014/main" id="{425DC8D2-F1F5-0A6D-2172-9FFF5BB1EBC6}"/>
              </a:ext>
            </a:extLst>
          </p:cNvPr>
          <p:cNvPicPr>
            <a:picLocks noChangeAspect="1"/>
          </p:cNvPicPr>
          <p:nvPr/>
        </p:nvPicPr>
        <p:blipFill>
          <a:blip r:embed="rId3"/>
          <a:stretch>
            <a:fillRect/>
          </a:stretch>
        </p:blipFill>
        <p:spPr>
          <a:xfrm>
            <a:off x="7217879" y="311400"/>
            <a:ext cx="2051383" cy="4032000"/>
          </a:xfrm>
          <a:prstGeom prst="rect">
            <a:avLst/>
          </a:prstGeom>
          <a:ln>
            <a:solidFill>
              <a:schemeClr val="tx1">
                <a:lumMod val="50000"/>
                <a:lumOff val="50000"/>
              </a:schemeClr>
            </a:solidFill>
          </a:ln>
        </p:spPr>
      </p:pic>
      <p:pic>
        <p:nvPicPr>
          <p:cNvPr id="10" name="Picture 9">
            <a:extLst>
              <a:ext uri="{FF2B5EF4-FFF2-40B4-BE49-F238E27FC236}">
                <a16:creationId xmlns:a16="http://schemas.microsoft.com/office/drawing/2014/main" id="{DF3BACAB-0C86-F3A2-D33D-538C473EFE40}"/>
              </a:ext>
            </a:extLst>
          </p:cNvPr>
          <p:cNvPicPr>
            <a:picLocks noChangeAspect="1"/>
          </p:cNvPicPr>
          <p:nvPr/>
        </p:nvPicPr>
        <p:blipFill>
          <a:blip r:embed="rId4"/>
          <a:stretch>
            <a:fillRect/>
          </a:stretch>
        </p:blipFill>
        <p:spPr>
          <a:xfrm>
            <a:off x="9540751" y="311405"/>
            <a:ext cx="2162695" cy="4031995"/>
          </a:xfrm>
          <a:prstGeom prst="rect">
            <a:avLst/>
          </a:prstGeom>
          <a:ln>
            <a:solidFill>
              <a:schemeClr val="tx1">
                <a:lumMod val="50000"/>
                <a:lumOff val="50000"/>
              </a:schemeClr>
            </a:solidFill>
          </a:ln>
        </p:spPr>
      </p:pic>
      <p:pic>
        <p:nvPicPr>
          <p:cNvPr id="11" name="Picture 10">
            <a:extLst>
              <a:ext uri="{FF2B5EF4-FFF2-40B4-BE49-F238E27FC236}">
                <a16:creationId xmlns:a16="http://schemas.microsoft.com/office/drawing/2014/main" id="{B5FC5F39-DF4D-329E-6FD2-B3AEA0426495}"/>
              </a:ext>
            </a:extLst>
          </p:cNvPr>
          <p:cNvPicPr>
            <a:picLocks noChangeAspect="1"/>
          </p:cNvPicPr>
          <p:nvPr/>
        </p:nvPicPr>
        <p:blipFill rotWithShape="1">
          <a:blip r:embed="rId5"/>
          <a:srcRect l="7481" t="4766" r="5207" b="5295"/>
          <a:stretch/>
        </p:blipFill>
        <p:spPr>
          <a:xfrm>
            <a:off x="8342334" y="4609579"/>
            <a:ext cx="2055036" cy="2112723"/>
          </a:xfrm>
          <a:prstGeom prst="rect">
            <a:avLst/>
          </a:prstGeom>
          <a:ln>
            <a:solidFill>
              <a:schemeClr val="tx1">
                <a:lumMod val="50000"/>
                <a:lumOff val="50000"/>
              </a:schemeClr>
            </a:solidFill>
          </a:ln>
        </p:spPr>
      </p:pic>
      <p:sp>
        <p:nvSpPr>
          <p:cNvPr id="12" name="Rectangle 11">
            <a:extLst>
              <a:ext uri="{FF2B5EF4-FFF2-40B4-BE49-F238E27FC236}">
                <a16:creationId xmlns:a16="http://schemas.microsoft.com/office/drawing/2014/main" id="{5DC8A11A-31E6-B21A-A09F-EFF4FE17CCB0}"/>
              </a:ext>
            </a:extLst>
          </p:cNvPr>
          <p:cNvSpPr/>
          <p:nvPr/>
        </p:nvSpPr>
        <p:spPr>
          <a:xfrm>
            <a:off x="10012393" y="3249283"/>
            <a:ext cx="782129" cy="138023"/>
          </a:xfrm>
          <a:prstGeom prst="rect">
            <a:avLst/>
          </a:prstGeom>
          <a:solidFill>
            <a:srgbClr val="F2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6" name="Oval 15">
            <a:extLst>
              <a:ext uri="{FF2B5EF4-FFF2-40B4-BE49-F238E27FC236}">
                <a16:creationId xmlns:a16="http://schemas.microsoft.com/office/drawing/2014/main" id="{639137BB-8840-3300-9716-D88871BDEF0C}"/>
              </a:ext>
            </a:extLst>
          </p:cNvPr>
          <p:cNvSpPr/>
          <p:nvPr/>
        </p:nvSpPr>
        <p:spPr>
          <a:xfrm>
            <a:off x="7289247" y="1882818"/>
            <a:ext cx="1816172" cy="5787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7" name="Oval 16">
            <a:extLst>
              <a:ext uri="{FF2B5EF4-FFF2-40B4-BE49-F238E27FC236}">
                <a16:creationId xmlns:a16="http://schemas.microsoft.com/office/drawing/2014/main" id="{1470DDDF-AA95-13AF-F0D1-95C9676A5D2A}"/>
              </a:ext>
            </a:extLst>
          </p:cNvPr>
          <p:cNvSpPr/>
          <p:nvPr/>
        </p:nvSpPr>
        <p:spPr>
          <a:xfrm>
            <a:off x="10423345" y="3569831"/>
            <a:ext cx="410559" cy="2872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18" name="Oval 17">
            <a:extLst>
              <a:ext uri="{FF2B5EF4-FFF2-40B4-BE49-F238E27FC236}">
                <a16:creationId xmlns:a16="http://schemas.microsoft.com/office/drawing/2014/main" id="{8F813D30-70DB-9480-AD0A-F20356FFEF03}"/>
              </a:ext>
            </a:extLst>
          </p:cNvPr>
          <p:cNvSpPr/>
          <p:nvPr/>
        </p:nvSpPr>
        <p:spPr>
          <a:xfrm>
            <a:off x="7854448" y="3406548"/>
            <a:ext cx="822609" cy="2872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5" name="Oval 14">
            <a:extLst>
              <a:ext uri="{FF2B5EF4-FFF2-40B4-BE49-F238E27FC236}">
                <a16:creationId xmlns:a16="http://schemas.microsoft.com/office/drawing/2014/main" id="{C34EAE04-482B-6353-ACC7-B06768B736A2}"/>
              </a:ext>
            </a:extLst>
          </p:cNvPr>
          <p:cNvSpPr/>
          <p:nvPr/>
        </p:nvSpPr>
        <p:spPr>
          <a:xfrm>
            <a:off x="8774595" y="6296314"/>
            <a:ext cx="1148768" cy="2872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Tree>
    <p:extLst>
      <p:ext uri="{BB962C8B-B14F-4D97-AF65-F5344CB8AC3E}">
        <p14:creationId xmlns:p14="http://schemas.microsoft.com/office/powerpoint/2010/main" val="26388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89" y="1202914"/>
            <a:ext cx="11395555" cy="2130596"/>
          </a:xfrm>
        </p:spPr>
        <p:txBody>
          <a:bodyPr/>
          <a:lstStyle/>
          <a:p>
            <a:pPr indent="-609585"/>
            <a:r>
              <a:rPr lang="en-US" sz="1733" dirty="0">
                <a:solidFill>
                  <a:schemeClr val="bg1"/>
                </a:solidFill>
                <a:latin typeface="Avenir Book" panose="02000503020000020003" pitchFamily="2" charset="0"/>
              </a:rPr>
              <a:t>Once your face is scanned, a window will appear saying your image has been submitted</a:t>
            </a:r>
            <a:br>
              <a:rPr lang="en-US" sz="1733" dirty="0">
                <a:solidFill>
                  <a:schemeClr val="bg1"/>
                </a:solidFill>
                <a:latin typeface="Avenir Book" panose="02000503020000020003" pitchFamily="2" charset="0"/>
              </a:rPr>
            </a:br>
            <a:endParaRPr lang="en-US" sz="1733" dirty="0">
              <a:solidFill>
                <a:schemeClr val="bg1"/>
              </a:solidFill>
              <a:latin typeface="Avenir Book" panose="02000503020000020003" pitchFamily="2" charset="0"/>
            </a:endParaRPr>
          </a:p>
          <a:p>
            <a:pPr indent="-609585"/>
            <a:r>
              <a:rPr lang="en-US" sz="1733" dirty="0">
                <a:solidFill>
                  <a:schemeClr val="bg1"/>
                </a:solidFill>
                <a:latin typeface="Avenir Book" panose="02000503020000020003" pitchFamily="2" charset="0"/>
              </a:rPr>
              <a:t>You will be asked to return to the </a:t>
            </a:r>
            <a:r>
              <a:rPr lang="en-US" sz="1733" dirty="0">
                <a:solidFill>
                  <a:schemeClr val="accent5">
                    <a:lumMod val="40000"/>
                    <a:lumOff val="60000"/>
                  </a:schemeClr>
                </a:solidFill>
                <a:latin typeface="Avenir Book" panose="02000503020000020003" pitchFamily="2" charset="0"/>
                <a:hlinkClick r:id="rId3" invalidUrl="http://: https://workbench.researchallofus.org/data-access-requirements">
                  <a:extLst>
                    <a:ext uri="{A12FA001-AC4F-418D-AE19-62706E023703}">
                      <ahyp:hlinkClr xmlns:ahyp="http://schemas.microsoft.com/office/drawing/2018/hyperlinkcolor" val="tx"/>
                    </a:ext>
                  </a:extLst>
                </a:hlinkClick>
              </a:rPr>
              <a:t>registration page</a:t>
            </a:r>
            <a:br>
              <a:rPr lang="en-US" sz="1733" dirty="0">
                <a:solidFill>
                  <a:schemeClr val="accent5">
                    <a:lumMod val="40000"/>
                    <a:lumOff val="60000"/>
                  </a:schemeClr>
                </a:solidFill>
                <a:latin typeface="Avenir Book" panose="02000503020000020003" pitchFamily="2" charset="0"/>
              </a:rPr>
            </a:br>
            <a:endParaRPr lang="en-US" sz="1733" dirty="0">
              <a:solidFill>
                <a:schemeClr val="accent5">
                  <a:lumMod val="40000"/>
                  <a:lumOff val="60000"/>
                </a:schemeClr>
              </a:solidFill>
            </a:endParaRPr>
          </a:p>
          <a:p>
            <a:pPr indent="-609585"/>
            <a:r>
              <a:rPr lang="en-US" sz="1733" dirty="0"/>
              <a:t>Verification should take about 10 minutes (refresh the page and the check mark next to “Verify your identity” should now be green)</a:t>
            </a:r>
            <a:endParaRPr lang="en-US" sz="1733" dirty="0">
              <a:solidFill>
                <a:srgbClr val="262262"/>
              </a:solidFill>
              <a:latin typeface="Montserrat" pitchFamily="2" charset="77"/>
            </a:endParaRPr>
          </a:p>
          <a:p>
            <a:pPr indent="-609585"/>
            <a:endParaRPr lang="en-US" sz="1733" b="1" dirty="0">
              <a:solidFill>
                <a:schemeClr val="bg1"/>
              </a:solidFill>
              <a:latin typeface="Avenir Book" panose="02000503020000020003" pitchFamily="2" charset="0"/>
            </a:endParaRPr>
          </a:p>
          <a:p>
            <a:pPr indent="-609585"/>
            <a:endParaRPr lang="en-US" sz="1733" dirty="0">
              <a:solidFill>
                <a:schemeClr val="bg1"/>
              </a:solidFill>
              <a:latin typeface="Avenir Book" panose="02000503020000020003" pitchFamily="2" charset="0"/>
            </a:endParaRPr>
          </a:p>
          <a:p>
            <a:pPr indent="-609585"/>
            <a:endParaRPr lang="en-US" sz="1733" dirty="0">
              <a:solidFill>
                <a:schemeClr val="bg1"/>
              </a:solidFill>
              <a:latin typeface="Avenir Book" panose="02000503020000020003" pitchFamily="2" charset="0"/>
            </a:endParaRPr>
          </a:p>
          <a:p>
            <a:pPr indent="-609585"/>
            <a:endParaRPr lang="en-US" sz="1733" dirty="0">
              <a:solidFill>
                <a:schemeClr val="bg1"/>
              </a:solidFill>
              <a:latin typeface="Avenir Book" panose="02000503020000020003" pitchFamily="2" charset="0"/>
            </a:endParaRPr>
          </a:p>
          <a:p>
            <a:pPr indent="-609585"/>
            <a:endParaRPr lang="en-US" sz="1733" dirty="0"/>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FFFFFF"/>
                </a:solidFill>
              </a:rPr>
              <a:pPr defTabSz="1219170">
                <a:buClr>
                  <a:srgbClr val="000000"/>
                </a:buClr>
              </a:pPr>
              <a:t>17</a:t>
            </a:fld>
            <a:endParaRPr lang="en" kern="0">
              <a:solidFill>
                <a:srgbClr val="FFFFFF"/>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570736"/>
            <a:ext cx="5006499"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Verify Your Identity, continued</a:t>
            </a:r>
          </a:p>
        </p:txBody>
      </p:sp>
      <p:pic>
        <p:nvPicPr>
          <p:cNvPr id="7" name="Picture 6" descr="A screenshot of a chat&#10;&#10;Description automatically generated">
            <a:extLst>
              <a:ext uri="{FF2B5EF4-FFF2-40B4-BE49-F238E27FC236}">
                <a16:creationId xmlns:a16="http://schemas.microsoft.com/office/drawing/2014/main" id="{58A49C25-27D5-AED7-AF6E-3C6C3A1DF241}"/>
              </a:ext>
            </a:extLst>
          </p:cNvPr>
          <p:cNvPicPr>
            <a:picLocks noChangeAspect="1"/>
          </p:cNvPicPr>
          <p:nvPr/>
        </p:nvPicPr>
        <p:blipFill>
          <a:blip r:embed="rId4"/>
          <a:stretch>
            <a:fillRect/>
          </a:stretch>
        </p:blipFill>
        <p:spPr>
          <a:xfrm>
            <a:off x="2268958" y="3492214"/>
            <a:ext cx="7847316" cy="2848463"/>
          </a:xfrm>
          <a:prstGeom prst="rect">
            <a:avLst/>
          </a:prstGeom>
        </p:spPr>
      </p:pic>
      <p:sp>
        <p:nvSpPr>
          <p:cNvPr id="17" name="Oval 16">
            <a:extLst>
              <a:ext uri="{FF2B5EF4-FFF2-40B4-BE49-F238E27FC236}">
                <a16:creationId xmlns:a16="http://schemas.microsoft.com/office/drawing/2014/main" id="{1470DDDF-AA95-13AF-F0D1-95C9676A5D2A}"/>
              </a:ext>
            </a:extLst>
          </p:cNvPr>
          <p:cNvSpPr/>
          <p:nvPr/>
        </p:nvSpPr>
        <p:spPr>
          <a:xfrm>
            <a:off x="6204029" y="4575858"/>
            <a:ext cx="246927" cy="2458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Tree>
    <p:extLst>
      <p:ext uri="{BB962C8B-B14F-4D97-AF65-F5344CB8AC3E}">
        <p14:creationId xmlns:p14="http://schemas.microsoft.com/office/powerpoint/2010/main" val="1102051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5"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2006278"/>
            <a:ext cx="5892719" cy="4484831"/>
          </a:xfrm>
        </p:spPr>
        <p:txBody>
          <a:bodyPr/>
          <a:lstStyle/>
          <a:p>
            <a:pPr indent="-609585"/>
            <a:r>
              <a:rPr lang="en-US" sz="1600" dirty="0">
                <a:solidFill>
                  <a:schemeClr val="bg1"/>
                </a:solidFill>
                <a:latin typeface="Avenir Book" panose="02000503020000020003" pitchFamily="2" charset="0"/>
              </a:rPr>
              <a:t>Click the gray check mark next to “Complete All of Us Responsible Conduct of Research Training”</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a:p>
            <a:pPr indent="-609585"/>
            <a:r>
              <a:rPr lang="en-US" sz="1733" dirty="0"/>
              <a:t>Click “Start” and then “Enroll”</a:t>
            </a:r>
            <a:br>
              <a:rPr lang="en-US" sz="1733" dirty="0"/>
            </a:br>
            <a:endParaRPr lang="en-US" sz="1733" dirty="0"/>
          </a:p>
          <a:p>
            <a:pPr indent="-609585"/>
            <a:r>
              <a:rPr lang="en-US" sz="1733" dirty="0"/>
              <a:t>The course should begin. It takes around 20-30 minute to complete</a:t>
            </a:r>
          </a:p>
          <a:p>
            <a:pPr indent="-609585"/>
            <a:endParaRPr lang="en-US" sz="1733" dirty="0"/>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18</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5218896" cy="913199"/>
          </a:xfrm>
          <a:prstGeom prst="rect">
            <a:avLst/>
          </a:prstGeom>
          <a:noFill/>
        </p:spPr>
        <p:txBody>
          <a:bodyPr wrap="squar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Complete </a:t>
            </a:r>
            <a:r>
              <a:rPr lang="en-US" sz="2667" b="1" i="1" kern="0" dirty="0">
                <a:solidFill>
                  <a:srgbClr val="FFFFFF"/>
                </a:solidFill>
                <a:latin typeface="Avenir Book" panose="02000503020000020003" pitchFamily="2" charset="0"/>
                <a:cs typeface="Arial"/>
                <a:sym typeface="Arial"/>
              </a:rPr>
              <a:t>All of Us </a:t>
            </a:r>
            <a:r>
              <a:rPr lang="en-US" sz="2667" b="1" kern="0" dirty="0">
                <a:solidFill>
                  <a:srgbClr val="FFFFFF"/>
                </a:solidFill>
                <a:latin typeface="Avenir Book" panose="02000503020000020003" pitchFamily="2" charset="0"/>
                <a:cs typeface="Arial"/>
                <a:sym typeface="Arial"/>
              </a:rPr>
              <a:t>Responsible Conduct of Research Training</a:t>
            </a:r>
          </a:p>
        </p:txBody>
      </p:sp>
      <p:pic>
        <p:nvPicPr>
          <p:cNvPr id="7" name="Picture 6" descr="A screenshot of a chat&#10;&#10;Description automatically generated">
            <a:extLst>
              <a:ext uri="{FF2B5EF4-FFF2-40B4-BE49-F238E27FC236}">
                <a16:creationId xmlns:a16="http://schemas.microsoft.com/office/drawing/2014/main" id="{4C35C692-F274-17EA-2B5B-A38AAEC3EB16}"/>
              </a:ext>
            </a:extLst>
          </p:cNvPr>
          <p:cNvPicPr>
            <a:picLocks noChangeAspect="1"/>
          </p:cNvPicPr>
          <p:nvPr/>
        </p:nvPicPr>
        <p:blipFill rotWithShape="1">
          <a:blip r:embed="rId3"/>
          <a:srcRect l="48360" r="1620"/>
          <a:stretch/>
        </p:blipFill>
        <p:spPr>
          <a:xfrm>
            <a:off x="7160870" y="555700"/>
            <a:ext cx="4112873" cy="2984635"/>
          </a:xfrm>
          <a:prstGeom prst="rect">
            <a:avLst/>
          </a:prstGeom>
        </p:spPr>
      </p:pic>
      <p:pic>
        <p:nvPicPr>
          <p:cNvPr id="8" name="Picture 7">
            <a:extLst>
              <a:ext uri="{FF2B5EF4-FFF2-40B4-BE49-F238E27FC236}">
                <a16:creationId xmlns:a16="http://schemas.microsoft.com/office/drawing/2014/main" id="{CBF869AE-1F1C-7866-5CFF-AEE50CFBEE52}"/>
              </a:ext>
            </a:extLst>
          </p:cNvPr>
          <p:cNvPicPr>
            <a:picLocks noChangeAspect="1"/>
          </p:cNvPicPr>
          <p:nvPr/>
        </p:nvPicPr>
        <p:blipFill>
          <a:blip r:embed="rId4"/>
          <a:stretch>
            <a:fillRect/>
          </a:stretch>
        </p:blipFill>
        <p:spPr>
          <a:xfrm>
            <a:off x="7204041" y="4363229"/>
            <a:ext cx="1793345" cy="1226801"/>
          </a:xfrm>
          <a:prstGeom prst="rect">
            <a:avLst/>
          </a:prstGeom>
          <a:ln>
            <a:solidFill>
              <a:schemeClr val="bg1">
                <a:lumMod val="50000"/>
              </a:schemeClr>
            </a:solidFill>
          </a:ln>
        </p:spPr>
      </p:pic>
      <p:pic>
        <p:nvPicPr>
          <p:cNvPr id="9" name="Picture 8">
            <a:extLst>
              <a:ext uri="{FF2B5EF4-FFF2-40B4-BE49-F238E27FC236}">
                <a16:creationId xmlns:a16="http://schemas.microsoft.com/office/drawing/2014/main" id="{8FD867A8-740A-FDEE-ED45-A8F06BDB2F28}"/>
              </a:ext>
            </a:extLst>
          </p:cNvPr>
          <p:cNvPicPr>
            <a:picLocks noChangeAspect="1"/>
          </p:cNvPicPr>
          <p:nvPr/>
        </p:nvPicPr>
        <p:blipFill rotWithShape="1">
          <a:blip r:embed="rId5"/>
          <a:srcRect l="2220" t="8220" r="1512" b="13471"/>
          <a:stretch/>
        </p:blipFill>
        <p:spPr>
          <a:xfrm>
            <a:off x="9684149" y="4721504"/>
            <a:ext cx="1689528" cy="362673"/>
          </a:xfrm>
          <a:prstGeom prst="rect">
            <a:avLst/>
          </a:prstGeom>
        </p:spPr>
      </p:pic>
      <p:cxnSp>
        <p:nvCxnSpPr>
          <p:cNvPr id="14" name="Straight Arrow Connector 13">
            <a:extLst>
              <a:ext uri="{FF2B5EF4-FFF2-40B4-BE49-F238E27FC236}">
                <a16:creationId xmlns:a16="http://schemas.microsoft.com/office/drawing/2014/main" id="{7C01805C-0965-4D84-032E-4E9903CDC73C}"/>
              </a:ext>
            </a:extLst>
          </p:cNvPr>
          <p:cNvCxnSpPr/>
          <p:nvPr/>
        </p:nvCxnSpPr>
        <p:spPr>
          <a:xfrm>
            <a:off x="9113133" y="4946244"/>
            <a:ext cx="4321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78D5A9B-2231-74C7-66AD-8E072E89F3AE}"/>
              </a:ext>
            </a:extLst>
          </p:cNvPr>
          <p:cNvSpPr/>
          <p:nvPr/>
        </p:nvSpPr>
        <p:spPr>
          <a:xfrm>
            <a:off x="7322915" y="2546429"/>
            <a:ext cx="246927" cy="2458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Tree>
    <p:extLst>
      <p:ext uri="{BB962C8B-B14F-4D97-AF65-F5344CB8AC3E}">
        <p14:creationId xmlns:p14="http://schemas.microsoft.com/office/powerpoint/2010/main" val="2170855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5"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2475068"/>
            <a:ext cx="5892719" cy="4016040"/>
          </a:xfrm>
        </p:spPr>
        <p:txBody>
          <a:bodyPr/>
          <a:lstStyle/>
          <a:p>
            <a:pPr indent="-609585"/>
            <a:r>
              <a:rPr lang="en-US" sz="1600" dirty="0">
                <a:solidFill>
                  <a:schemeClr val="bg1"/>
                </a:solidFill>
                <a:latin typeface="Avenir Book" panose="02000503020000020003" pitchFamily="2" charset="0"/>
              </a:rPr>
              <a:t>Once you have completed all the training modules, click “Exit Course” on the top right corner</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Click “Enroll” for the assessment</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Start the assessment </a:t>
            </a:r>
            <a:br>
              <a:rPr lang="en-US" sz="1600" dirty="0">
                <a:solidFill>
                  <a:schemeClr val="bg1"/>
                </a:solidFill>
                <a:latin typeface="Avenir Book" panose="02000503020000020003" pitchFamily="2" charset="0"/>
              </a:rPr>
            </a:br>
            <a:r>
              <a:rPr lang="en-US" sz="1600" i="1" dirty="0">
                <a:solidFill>
                  <a:schemeClr val="bg1"/>
                </a:solidFill>
                <a:latin typeface="Avenir Book" panose="02000503020000020003" pitchFamily="2" charset="0"/>
              </a:rPr>
              <a:t>*It says there is a 24-hour waiting period after each failure but its not true, you can continue to take the assessment until you pass</a:t>
            </a:r>
          </a:p>
          <a:p>
            <a:pPr indent="-609585"/>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Once you pass the assessment, click “Continue to Researcher Workbench”</a:t>
            </a:r>
          </a:p>
          <a:p>
            <a:pPr marL="0" indent="0">
              <a:buNone/>
            </a:pPr>
            <a:endParaRPr lang="en-US" sz="16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19</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90"/>
            <a:ext cx="5218896" cy="1323632"/>
          </a:xfrm>
          <a:prstGeom prst="rect">
            <a:avLst/>
          </a:prstGeom>
          <a:noFill/>
        </p:spPr>
        <p:txBody>
          <a:bodyPr wrap="squar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Complete </a:t>
            </a:r>
            <a:r>
              <a:rPr lang="en-US" sz="2667" b="1" i="1" kern="0" dirty="0">
                <a:solidFill>
                  <a:srgbClr val="FFFFFF"/>
                </a:solidFill>
                <a:latin typeface="Avenir Book" panose="02000503020000020003" pitchFamily="2" charset="0"/>
                <a:cs typeface="Arial"/>
                <a:sym typeface="Arial"/>
              </a:rPr>
              <a:t>All of Us </a:t>
            </a:r>
            <a:r>
              <a:rPr lang="en-US" sz="2667" b="1" kern="0" dirty="0">
                <a:solidFill>
                  <a:srgbClr val="FFFFFF"/>
                </a:solidFill>
                <a:latin typeface="Avenir Book" panose="02000503020000020003" pitchFamily="2" charset="0"/>
                <a:cs typeface="Arial"/>
                <a:sym typeface="Arial"/>
              </a:rPr>
              <a:t>Responsible Conduct of Research Training, continued</a:t>
            </a:r>
          </a:p>
        </p:txBody>
      </p:sp>
      <p:pic>
        <p:nvPicPr>
          <p:cNvPr id="5" name="Picture 4">
            <a:extLst>
              <a:ext uri="{FF2B5EF4-FFF2-40B4-BE49-F238E27FC236}">
                <a16:creationId xmlns:a16="http://schemas.microsoft.com/office/drawing/2014/main" id="{03236B2D-A9F5-46BA-BC10-3854E0A90A77}"/>
              </a:ext>
            </a:extLst>
          </p:cNvPr>
          <p:cNvPicPr>
            <a:picLocks noChangeAspect="1"/>
          </p:cNvPicPr>
          <p:nvPr/>
        </p:nvPicPr>
        <p:blipFill>
          <a:blip r:embed="rId3"/>
          <a:stretch>
            <a:fillRect/>
          </a:stretch>
        </p:blipFill>
        <p:spPr>
          <a:xfrm>
            <a:off x="6794533" y="566577"/>
            <a:ext cx="1467924" cy="3430200"/>
          </a:xfrm>
          <a:prstGeom prst="rect">
            <a:avLst/>
          </a:prstGeom>
        </p:spPr>
      </p:pic>
      <p:sp>
        <p:nvSpPr>
          <p:cNvPr id="19" name="Oval 18">
            <a:extLst>
              <a:ext uri="{FF2B5EF4-FFF2-40B4-BE49-F238E27FC236}">
                <a16:creationId xmlns:a16="http://schemas.microsoft.com/office/drawing/2014/main" id="{E78D5A9B-2231-74C7-66AD-8E072E89F3AE}"/>
              </a:ext>
            </a:extLst>
          </p:cNvPr>
          <p:cNvSpPr/>
          <p:nvPr/>
        </p:nvSpPr>
        <p:spPr>
          <a:xfrm>
            <a:off x="7478754" y="430846"/>
            <a:ext cx="789807" cy="4821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pic>
        <p:nvPicPr>
          <p:cNvPr id="11" name="Picture 10">
            <a:extLst>
              <a:ext uri="{FF2B5EF4-FFF2-40B4-BE49-F238E27FC236}">
                <a16:creationId xmlns:a16="http://schemas.microsoft.com/office/drawing/2014/main" id="{693ADE51-0D1F-E1B9-6B23-A8C2A0A0940A}"/>
              </a:ext>
            </a:extLst>
          </p:cNvPr>
          <p:cNvPicPr>
            <a:picLocks noChangeAspect="1"/>
          </p:cNvPicPr>
          <p:nvPr/>
        </p:nvPicPr>
        <p:blipFill>
          <a:blip r:embed="rId4"/>
          <a:stretch>
            <a:fillRect/>
          </a:stretch>
        </p:blipFill>
        <p:spPr>
          <a:xfrm>
            <a:off x="7819256" y="4481300"/>
            <a:ext cx="3134699" cy="1737467"/>
          </a:xfrm>
          <a:prstGeom prst="rect">
            <a:avLst/>
          </a:prstGeom>
        </p:spPr>
      </p:pic>
      <p:grpSp>
        <p:nvGrpSpPr>
          <p:cNvPr id="15" name="Group 14">
            <a:extLst>
              <a:ext uri="{FF2B5EF4-FFF2-40B4-BE49-F238E27FC236}">
                <a16:creationId xmlns:a16="http://schemas.microsoft.com/office/drawing/2014/main" id="{18F140E6-0286-FE02-FEAF-8205C4FBFE24}"/>
              </a:ext>
            </a:extLst>
          </p:cNvPr>
          <p:cNvGrpSpPr/>
          <p:nvPr/>
        </p:nvGrpSpPr>
        <p:grpSpPr>
          <a:xfrm>
            <a:off x="8658134" y="1786898"/>
            <a:ext cx="3124604" cy="1342105"/>
            <a:chOff x="6548602" y="1470801"/>
            <a:chExt cx="2343453" cy="1006579"/>
          </a:xfrm>
        </p:grpSpPr>
        <p:pic>
          <p:nvPicPr>
            <p:cNvPr id="10" name="Picture 9">
              <a:extLst>
                <a:ext uri="{FF2B5EF4-FFF2-40B4-BE49-F238E27FC236}">
                  <a16:creationId xmlns:a16="http://schemas.microsoft.com/office/drawing/2014/main" id="{7FEDB640-D748-C4CD-1EF7-BE9544F19C1B}"/>
                </a:ext>
              </a:extLst>
            </p:cNvPr>
            <p:cNvPicPr>
              <a:picLocks noChangeAspect="1"/>
            </p:cNvPicPr>
            <p:nvPr/>
          </p:nvPicPr>
          <p:blipFill rotWithShape="1">
            <a:blip r:embed="rId5"/>
            <a:srcRect r="53028"/>
            <a:stretch/>
          </p:blipFill>
          <p:spPr>
            <a:xfrm>
              <a:off x="6548602" y="1476530"/>
              <a:ext cx="1742876" cy="1000850"/>
            </a:xfrm>
            <a:prstGeom prst="rect">
              <a:avLst/>
            </a:prstGeom>
          </p:spPr>
        </p:pic>
        <p:pic>
          <p:nvPicPr>
            <p:cNvPr id="13" name="Picture 12">
              <a:extLst>
                <a:ext uri="{FF2B5EF4-FFF2-40B4-BE49-F238E27FC236}">
                  <a16:creationId xmlns:a16="http://schemas.microsoft.com/office/drawing/2014/main" id="{F8330FF4-60AA-A9E4-A012-D613245FC510}"/>
                </a:ext>
              </a:extLst>
            </p:cNvPr>
            <p:cNvPicPr>
              <a:picLocks noChangeAspect="1"/>
            </p:cNvPicPr>
            <p:nvPr/>
          </p:nvPicPr>
          <p:blipFill rotWithShape="1">
            <a:blip r:embed="rId5"/>
            <a:srcRect l="67879"/>
            <a:stretch/>
          </p:blipFill>
          <p:spPr>
            <a:xfrm>
              <a:off x="7700211" y="1470801"/>
              <a:ext cx="1191844" cy="1000850"/>
            </a:xfrm>
            <a:prstGeom prst="rect">
              <a:avLst/>
            </a:prstGeom>
          </p:spPr>
        </p:pic>
      </p:grpSp>
      <p:sp>
        <p:nvSpPr>
          <p:cNvPr id="16" name="Oval 15">
            <a:extLst>
              <a:ext uri="{FF2B5EF4-FFF2-40B4-BE49-F238E27FC236}">
                <a16:creationId xmlns:a16="http://schemas.microsoft.com/office/drawing/2014/main" id="{EF47DB84-0E0C-9F50-4452-99199E626557}"/>
              </a:ext>
            </a:extLst>
          </p:cNvPr>
          <p:cNvSpPr/>
          <p:nvPr/>
        </p:nvSpPr>
        <p:spPr>
          <a:xfrm>
            <a:off x="10936210" y="2788271"/>
            <a:ext cx="789807" cy="4821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17" name="Oval 16">
            <a:extLst>
              <a:ext uri="{FF2B5EF4-FFF2-40B4-BE49-F238E27FC236}">
                <a16:creationId xmlns:a16="http://schemas.microsoft.com/office/drawing/2014/main" id="{8A9278F7-AD2C-4D78-CB46-2FA2A87177EF}"/>
              </a:ext>
            </a:extLst>
          </p:cNvPr>
          <p:cNvSpPr/>
          <p:nvPr/>
        </p:nvSpPr>
        <p:spPr>
          <a:xfrm>
            <a:off x="9471031" y="5023472"/>
            <a:ext cx="1080091" cy="558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Tree>
    <p:extLst>
      <p:ext uri="{BB962C8B-B14F-4D97-AF65-F5344CB8AC3E}">
        <p14:creationId xmlns:p14="http://schemas.microsoft.com/office/powerpoint/2010/main" val="198665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5F84-BB9B-BF94-2D63-574BCCD644BF}"/>
              </a:ext>
            </a:extLst>
          </p:cNvPr>
          <p:cNvSpPr>
            <a:spLocks noGrp="1"/>
          </p:cNvSpPr>
          <p:nvPr>
            <p:ph type="title"/>
          </p:nvPr>
        </p:nvSpPr>
        <p:spPr/>
        <p:txBody>
          <a:bodyPr>
            <a:normAutofit/>
          </a:bodyPr>
          <a:lstStyle/>
          <a:p>
            <a:r>
              <a:rPr lang="en-US" dirty="0"/>
              <a:t>Objectives</a:t>
            </a:r>
          </a:p>
        </p:txBody>
      </p:sp>
      <p:sp>
        <p:nvSpPr>
          <p:cNvPr id="3" name="Text Placeholder 2">
            <a:extLst>
              <a:ext uri="{FF2B5EF4-FFF2-40B4-BE49-F238E27FC236}">
                <a16:creationId xmlns:a16="http://schemas.microsoft.com/office/drawing/2014/main" id="{BAD39323-EE70-BF39-D74E-F406B3A299C9}"/>
              </a:ext>
            </a:extLst>
          </p:cNvPr>
          <p:cNvSpPr>
            <a:spLocks noGrp="1"/>
          </p:cNvSpPr>
          <p:nvPr>
            <p:ph type="body" idx="1"/>
          </p:nvPr>
        </p:nvSpPr>
        <p:spPr>
          <a:xfrm>
            <a:off x="420108" y="1457609"/>
            <a:ext cx="10927315" cy="4299724"/>
          </a:xfrm>
        </p:spPr>
        <p:txBody>
          <a:bodyPr/>
          <a:lstStyle/>
          <a:p>
            <a:pPr indent="-609585"/>
            <a:r>
              <a:rPr lang="en-US" dirty="0"/>
              <a:t>Create an </a:t>
            </a:r>
            <a:r>
              <a:rPr lang="en-US" i="1" dirty="0"/>
              <a:t>All of Us </a:t>
            </a:r>
            <a:r>
              <a:rPr lang="en-US" dirty="0"/>
              <a:t>user account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Once completed, you will have:</a:t>
            </a:r>
          </a:p>
          <a:p>
            <a:pPr marL="0" indent="0">
              <a:buNone/>
            </a:pPr>
            <a:endParaRPr lang="en-US" dirty="0"/>
          </a:p>
          <a:p>
            <a:pPr marL="643451">
              <a:buSzPct val="100000"/>
            </a:pPr>
            <a:r>
              <a:rPr lang="en-US" sz="1733" dirty="0"/>
              <a:t>An </a:t>
            </a:r>
            <a:r>
              <a:rPr lang="en-US" sz="1733" i="1" dirty="0"/>
              <a:t>All of Us</a:t>
            </a:r>
            <a:r>
              <a:rPr lang="en-US" sz="1733" dirty="0"/>
              <a:t> account</a:t>
            </a:r>
          </a:p>
          <a:p>
            <a:pPr marL="643451">
              <a:buSzPct val="100000"/>
            </a:pPr>
            <a:r>
              <a:rPr lang="en-US" sz="1733" dirty="0"/>
              <a:t>Access to the </a:t>
            </a:r>
            <a:r>
              <a:rPr lang="en-US" sz="1733" i="1" dirty="0"/>
              <a:t>All of Us</a:t>
            </a:r>
            <a:r>
              <a:rPr lang="en-US" sz="1733" dirty="0"/>
              <a:t> Workbench</a:t>
            </a:r>
          </a:p>
          <a:p>
            <a:pPr marL="643451">
              <a:buSzPct val="100000"/>
            </a:pPr>
            <a:r>
              <a:rPr lang="en-US" sz="1733" dirty="0"/>
              <a:t>A workspace where you will access and analyze </a:t>
            </a:r>
            <a:r>
              <a:rPr lang="en-US" sz="1733" i="1" dirty="0"/>
              <a:t>All of Us</a:t>
            </a:r>
            <a:r>
              <a:rPr lang="en-US" sz="1733" dirty="0"/>
              <a:t> data</a:t>
            </a:r>
          </a:p>
        </p:txBody>
      </p:sp>
      <p:sp>
        <p:nvSpPr>
          <p:cNvPr id="4" name="Slide Number Placeholder 3">
            <a:extLst>
              <a:ext uri="{FF2B5EF4-FFF2-40B4-BE49-F238E27FC236}">
                <a16:creationId xmlns:a16="http://schemas.microsoft.com/office/drawing/2014/main" id="{BB9A24B0-50D6-BBDC-DC58-F669CD911D55}"/>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FFFFFF"/>
                </a:solidFill>
              </a:rPr>
              <a:pPr defTabSz="1219170">
                <a:buClr>
                  <a:srgbClr val="000000"/>
                </a:buClr>
              </a:pPr>
              <a:t>2</a:t>
            </a:fld>
            <a:endParaRPr lang="en" kern="0">
              <a:solidFill>
                <a:srgbClr val="FFFFFF"/>
              </a:solidFill>
            </a:endParaRPr>
          </a:p>
        </p:txBody>
      </p:sp>
      <p:sp>
        <p:nvSpPr>
          <p:cNvPr id="6" name="TextBox 5">
            <a:extLst>
              <a:ext uri="{FF2B5EF4-FFF2-40B4-BE49-F238E27FC236}">
                <a16:creationId xmlns:a16="http://schemas.microsoft.com/office/drawing/2014/main" id="{155B7BEA-5DA2-AD1C-A3F6-AB2B6B972FBB}"/>
              </a:ext>
            </a:extLst>
          </p:cNvPr>
          <p:cNvSpPr txBox="1"/>
          <p:nvPr/>
        </p:nvSpPr>
        <p:spPr>
          <a:xfrm>
            <a:off x="529167" y="2257780"/>
            <a:ext cx="9856612" cy="543851"/>
          </a:xfrm>
          <a:prstGeom prst="rect">
            <a:avLst/>
          </a:prstGeom>
          <a:solidFill>
            <a:schemeClr val="accent4">
              <a:lumMod val="90000"/>
            </a:schemeClr>
          </a:solidFill>
          <a:ln>
            <a:solidFill>
              <a:schemeClr val="accent4">
                <a:lumMod val="90000"/>
              </a:schemeClr>
            </a:solidFill>
          </a:ln>
        </p:spPr>
        <p:txBody>
          <a:bodyPr wrap="square" anchor="ctr">
            <a:noAutofit/>
          </a:bodyPr>
          <a:lstStyle/>
          <a:p>
            <a:pPr defTabSz="1219170">
              <a:buClr>
                <a:srgbClr val="000000"/>
              </a:buClr>
            </a:pPr>
            <a:r>
              <a:rPr lang="en-US" sz="1867" b="1" kern="0" dirty="0">
                <a:solidFill>
                  <a:srgbClr val="000000"/>
                </a:solidFill>
                <a:latin typeface="Avenir Book" panose="02000503020000020003" pitchFamily="2" charset="0"/>
                <a:cs typeface="Arial"/>
                <a:sym typeface="Arial"/>
              </a:rPr>
              <a:t>Please Note: </a:t>
            </a:r>
            <a:r>
              <a:rPr lang="en-US" sz="1867" kern="0" dirty="0">
                <a:solidFill>
                  <a:srgbClr val="000000"/>
                </a:solidFill>
                <a:latin typeface="Avenir Book" panose="02000503020000020003" pitchFamily="2" charset="0"/>
                <a:cs typeface="Arial"/>
                <a:sym typeface="Arial"/>
              </a:rPr>
              <a:t>This is a </a:t>
            </a:r>
            <a:r>
              <a:rPr lang="en-US" sz="1867" b="1" kern="0" dirty="0">
                <a:solidFill>
                  <a:srgbClr val="000000"/>
                </a:solidFill>
                <a:latin typeface="Avenir Book" panose="02000503020000020003" pitchFamily="2" charset="0"/>
                <a:cs typeface="Arial"/>
                <a:sym typeface="Arial"/>
              </a:rPr>
              <a:t>mandatory</a:t>
            </a:r>
            <a:r>
              <a:rPr lang="en-US" sz="1867" kern="0" dirty="0">
                <a:solidFill>
                  <a:srgbClr val="000000"/>
                </a:solidFill>
                <a:latin typeface="Avenir Book" panose="02000503020000020003" pitchFamily="2" charset="0"/>
                <a:cs typeface="Arial"/>
                <a:sym typeface="Arial"/>
              </a:rPr>
              <a:t> prerequisite to be completed prior to </a:t>
            </a:r>
            <a:r>
              <a:rPr lang="en-US" sz="1867" i="1" kern="0" dirty="0">
                <a:solidFill>
                  <a:srgbClr val="000000"/>
                </a:solidFill>
                <a:latin typeface="Avenir Book" panose="02000503020000020003" pitchFamily="2" charset="0"/>
                <a:cs typeface="Arial"/>
                <a:sym typeface="Arial"/>
              </a:rPr>
              <a:t>All of Us </a:t>
            </a:r>
            <a:r>
              <a:rPr lang="en-US" sz="1867" kern="0" dirty="0">
                <a:solidFill>
                  <a:srgbClr val="000000"/>
                </a:solidFill>
                <a:latin typeface="Avenir Book" panose="02000503020000020003" pitchFamily="2" charset="0"/>
                <a:cs typeface="Arial"/>
                <a:sym typeface="Arial"/>
              </a:rPr>
              <a:t>trainings</a:t>
            </a:r>
          </a:p>
        </p:txBody>
      </p:sp>
      <p:cxnSp>
        <p:nvCxnSpPr>
          <p:cNvPr id="9" name="Straight Connector 8">
            <a:extLst>
              <a:ext uri="{FF2B5EF4-FFF2-40B4-BE49-F238E27FC236}">
                <a16:creationId xmlns:a16="http://schemas.microsoft.com/office/drawing/2014/main" id="{C79EA157-731C-BF44-DCEA-42F7F46B4E34}"/>
              </a:ext>
            </a:extLst>
          </p:cNvPr>
          <p:cNvCxnSpPr/>
          <p:nvPr/>
        </p:nvCxnSpPr>
        <p:spPr>
          <a:xfrm>
            <a:off x="529167" y="3905956"/>
            <a:ext cx="26430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261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5"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291923" y="2475068"/>
            <a:ext cx="5995987" cy="4016040"/>
          </a:xfrm>
        </p:spPr>
        <p:txBody>
          <a:bodyPr/>
          <a:lstStyle/>
          <a:p>
            <a:pPr indent="-609585"/>
            <a:r>
              <a:rPr lang="en-US" sz="1600" dirty="0">
                <a:solidFill>
                  <a:schemeClr val="bg1"/>
                </a:solidFill>
                <a:latin typeface="Avenir Book" panose="02000503020000020003" pitchFamily="2" charset="0"/>
              </a:rPr>
              <a:t>You will notice that all check marks are green in steps 1 and 2 except one – “All of Us Controlled Tier Training”</a:t>
            </a:r>
            <a:br>
              <a:rPr lang="en-US" sz="1600" dirty="0">
                <a:solidFill>
                  <a:schemeClr val="bg1"/>
                </a:solidFill>
                <a:latin typeface="Avenir Book" panose="02000503020000020003" pitchFamily="2" charset="0"/>
              </a:rPr>
            </a:br>
            <a:r>
              <a:rPr lang="en-US" sz="1600" i="1" dirty="0">
                <a:solidFill>
                  <a:schemeClr val="bg1"/>
                </a:solidFill>
                <a:latin typeface="Avenir Book" panose="02000503020000020003" pitchFamily="2" charset="0"/>
              </a:rPr>
              <a:t>*Because Yale University has a signed Institutional Agreement with All of US, you will have Controlled Tier Data access once some additional training is completed</a:t>
            </a:r>
          </a:p>
          <a:p>
            <a:pPr indent="-609585"/>
            <a:endParaRPr lang="en-US" sz="1600" i="1"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Click the gray check mark next to “Complete </a:t>
            </a:r>
            <a:r>
              <a:rPr lang="en-US" sz="1600" i="1" dirty="0">
                <a:solidFill>
                  <a:schemeClr val="bg1"/>
                </a:solidFill>
                <a:latin typeface="Avenir Book" panose="02000503020000020003" pitchFamily="2" charset="0"/>
              </a:rPr>
              <a:t>All of Us </a:t>
            </a:r>
            <a:r>
              <a:rPr lang="en-US" sz="1600" dirty="0">
                <a:solidFill>
                  <a:schemeClr val="bg1"/>
                </a:solidFill>
                <a:latin typeface="Avenir Book" panose="02000503020000020003" pitchFamily="2" charset="0"/>
              </a:rPr>
              <a:t>Controlled Tier Training”</a:t>
            </a:r>
          </a:p>
          <a:p>
            <a:pPr indent="-609585"/>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Click “Start”, then click “Enroll” to begin</a:t>
            </a:r>
            <a:br>
              <a:rPr lang="en-US" sz="1600" dirty="0">
                <a:solidFill>
                  <a:schemeClr val="bg1"/>
                </a:solidFill>
                <a:latin typeface="Avenir Book" panose="02000503020000020003" pitchFamily="2" charset="0"/>
              </a:rPr>
            </a:br>
            <a:r>
              <a:rPr lang="en-US" sz="1600" i="1" dirty="0">
                <a:solidFill>
                  <a:schemeClr val="bg1"/>
                </a:solidFill>
                <a:latin typeface="Avenir Book" panose="02000503020000020003" pitchFamily="2" charset="0"/>
              </a:rPr>
              <a:t>*The course takes around 20-30 minute to complete</a:t>
            </a: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i="1"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20</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90"/>
            <a:ext cx="5218896" cy="1323632"/>
          </a:xfrm>
          <a:prstGeom prst="rect">
            <a:avLst/>
          </a:prstGeom>
          <a:noFill/>
        </p:spPr>
        <p:txBody>
          <a:bodyPr wrap="squar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Complete </a:t>
            </a:r>
            <a:r>
              <a:rPr lang="en-US" sz="2667" b="1" i="1" kern="0" dirty="0">
                <a:solidFill>
                  <a:srgbClr val="FFFFFF"/>
                </a:solidFill>
                <a:latin typeface="Avenir Book" panose="02000503020000020003" pitchFamily="2" charset="0"/>
                <a:cs typeface="Arial"/>
                <a:sym typeface="Arial"/>
              </a:rPr>
              <a:t>All of Us </a:t>
            </a:r>
            <a:r>
              <a:rPr lang="en-US" sz="2667" b="1" kern="0" dirty="0">
                <a:solidFill>
                  <a:srgbClr val="FFFFFF"/>
                </a:solidFill>
                <a:latin typeface="Avenir Book" panose="02000503020000020003" pitchFamily="2" charset="0"/>
                <a:cs typeface="Arial"/>
                <a:sym typeface="Arial"/>
              </a:rPr>
              <a:t>Responsible Conduct of Research Training, continued</a:t>
            </a:r>
          </a:p>
        </p:txBody>
      </p:sp>
      <p:pic>
        <p:nvPicPr>
          <p:cNvPr id="7" name="Picture 6">
            <a:extLst>
              <a:ext uri="{FF2B5EF4-FFF2-40B4-BE49-F238E27FC236}">
                <a16:creationId xmlns:a16="http://schemas.microsoft.com/office/drawing/2014/main" id="{40B1D5AA-3846-4B37-2839-416ED83C7FEE}"/>
              </a:ext>
            </a:extLst>
          </p:cNvPr>
          <p:cNvPicPr>
            <a:picLocks noChangeAspect="1"/>
          </p:cNvPicPr>
          <p:nvPr/>
        </p:nvPicPr>
        <p:blipFill rotWithShape="1">
          <a:blip r:embed="rId3"/>
          <a:srcRect t="52052"/>
          <a:stretch/>
        </p:blipFill>
        <p:spPr>
          <a:xfrm>
            <a:off x="6757598" y="595849"/>
            <a:ext cx="4822716" cy="1606036"/>
          </a:xfrm>
          <a:prstGeom prst="rect">
            <a:avLst/>
          </a:prstGeom>
        </p:spPr>
      </p:pic>
      <p:sp>
        <p:nvSpPr>
          <p:cNvPr id="16" name="Oval 15">
            <a:extLst>
              <a:ext uri="{FF2B5EF4-FFF2-40B4-BE49-F238E27FC236}">
                <a16:creationId xmlns:a16="http://schemas.microsoft.com/office/drawing/2014/main" id="{EF47DB84-0E0C-9F50-4452-99199E626557}"/>
              </a:ext>
            </a:extLst>
          </p:cNvPr>
          <p:cNvSpPr/>
          <p:nvPr/>
        </p:nvSpPr>
        <p:spPr>
          <a:xfrm>
            <a:off x="8818653" y="1477402"/>
            <a:ext cx="2814167" cy="74099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pic>
        <p:nvPicPr>
          <p:cNvPr id="9" name="Picture 8">
            <a:extLst>
              <a:ext uri="{FF2B5EF4-FFF2-40B4-BE49-F238E27FC236}">
                <a16:creationId xmlns:a16="http://schemas.microsoft.com/office/drawing/2014/main" id="{A091CD18-9FAD-C54E-1526-2ADF5F71F3F3}"/>
              </a:ext>
            </a:extLst>
          </p:cNvPr>
          <p:cNvPicPr>
            <a:picLocks noChangeAspect="1"/>
          </p:cNvPicPr>
          <p:nvPr/>
        </p:nvPicPr>
        <p:blipFill>
          <a:blip r:embed="rId4"/>
          <a:stretch>
            <a:fillRect/>
          </a:stretch>
        </p:blipFill>
        <p:spPr>
          <a:xfrm>
            <a:off x="7078772" y="2707845"/>
            <a:ext cx="2016528" cy="1424395"/>
          </a:xfrm>
          <a:prstGeom prst="rect">
            <a:avLst/>
          </a:prstGeom>
        </p:spPr>
      </p:pic>
      <p:sp>
        <p:nvSpPr>
          <p:cNvPr id="17" name="Oval 16">
            <a:extLst>
              <a:ext uri="{FF2B5EF4-FFF2-40B4-BE49-F238E27FC236}">
                <a16:creationId xmlns:a16="http://schemas.microsoft.com/office/drawing/2014/main" id="{8A9278F7-AD2C-4D78-CB46-2FA2A87177EF}"/>
              </a:ext>
            </a:extLst>
          </p:cNvPr>
          <p:cNvSpPr/>
          <p:nvPr/>
        </p:nvSpPr>
        <p:spPr>
          <a:xfrm>
            <a:off x="7023464" y="3685101"/>
            <a:ext cx="1080091" cy="558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grpSp>
        <p:nvGrpSpPr>
          <p:cNvPr id="21" name="Group 20">
            <a:extLst>
              <a:ext uri="{FF2B5EF4-FFF2-40B4-BE49-F238E27FC236}">
                <a16:creationId xmlns:a16="http://schemas.microsoft.com/office/drawing/2014/main" id="{8E69BFF8-C198-AC70-66B0-5B6DC5775922}"/>
              </a:ext>
            </a:extLst>
          </p:cNvPr>
          <p:cNvGrpSpPr/>
          <p:nvPr/>
        </p:nvGrpSpPr>
        <p:grpSpPr>
          <a:xfrm>
            <a:off x="7075922" y="4619354"/>
            <a:ext cx="4499780" cy="1610625"/>
            <a:chOff x="5035635" y="3474564"/>
            <a:chExt cx="2343681" cy="808893"/>
          </a:xfrm>
        </p:grpSpPr>
        <p:pic>
          <p:nvPicPr>
            <p:cNvPr id="18" name="Picture 17">
              <a:extLst>
                <a:ext uri="{FF2B5EF4-FFF2-40B4-BE49-F238E27FC236}">
                  <a16:creationId xmlns:a16="http://schemas.microsoft.com/office/drawing/2014/main" id="{3A2EEA7F-8C9D-0121-2FA0-6735C7F488D8}"/>
                </a:ext>
              </a:extLst>
            </p:cNvPr>
            <p:cNvPicPr>
              <a:picLocks noChangeAspect="1"/>
            </p:cNvPicPr>
            <p:nvPr/>
          </p:nvPicPr>
          <p:blipFill rotWithShape="1">
            <a:blip r:embed="rId5"/>
            <a:srcRect r="57668"/>
            <a:stretch/>
          </p:blipFill>
          <p:spPr>
            <a:xfrm>
              <a:off x="5035635" y="3474564"/>
              <a:ext cx="1681424" cy="807747"/>
            </a:xfrm>
            <a:prstGeom prst="rect">
              <a:avLst/>
            </a:prstGeom>
          </p:spPr>
        </p:pic>
        <p:pic>
          <p:nvPicPr>
            <p:cNvPr id="20" name="Picture 19">
              <a:extLst>
                <a:ext uri="{FF2B5EF4-FFF2-40B4-BE49-F238E27FC236}">
                  <a16:creationId xmlns:a16="http://schemas.microsoft.com/office/drawing/2014/main" id="{B191C8A1-7DF6-F8DE-2007-5DD25E6630C9}"/>
                </a:ext>
              </a:extLst>
            </p:cNvPr>
            <p:cNvPicPr>
              <a:picLocks noChangeAspect="1"/>
            </p:cNvPicPr>
            <p:nvPr/>
          </p:nvPicPr>
          <p:blipFill rotWithShape="1">
            <a:blip r:embed="rId5"/>
            <a:srcRect l="65152"/>
            <a:stretch/>
          </p:blipFill>
          <p:spPr>
            <a:xfrm>
              <a:off x="5995163" y="3475710"/>
              <a:ext cx="1384153" cy="807747"/>
            </a:xfrm>
            <a:prstGeom prst="rect">
              <a:avLst/>
            </a:prstGeom>
          </p:spPr>
        </p:pic>
      </p:grpSp>
      <p:sp>
        <p:nvSpPr>
          <p:cNvPr id="22" name="Oval 21">
            <a:extLst>
              <a:ext uri="{FF2B5EF4-FFF2-40B4-BE49-F238E27FC236}">
                <a16:creationId xmlns:a16="http://schemas.microsoft.com/office/drawing/2014/main" id="{8B394899-261D-A9EA-A1C0-822A0BA78F92}"/>
              </a:ext>
            </a:extLst>
          </p:cNvPr>
          <p:cNvSpPr/>
          <p:nvPr/>
        </p:nvSpPr>
        <p:spPr>
          <a:xfrm>
            <a:off x="10518059" y="5178956"/>
            <a:ext cx="1080091" cy="558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Tree>
    <p:extLst>
      <p:ext uri="{BB962C8B-B14F-4D97-AF65-F5344CB8AC3E}">
        <p14:creationId xmlns:p14="http://schemas.microsoft.com/office/powerpoint/2010/main" val="634809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4" y="12073"/>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720113"/>
            <a:ext cx="5892719" cy="4770996"/>
          </a:xfrm>
        </p:spPr>
        <p:txBody>
          <a:bodyPr/>
          <a:lstStyle/>
          <a:p>
            <a:pPr indent="-609585"/>
            <a:r>
              <a:rPr lang="en-US" sz="1600" dirty="0">
                <a:solidFill>
                  <a:schemeClr val="bg1"/>
                </a:solidFill>
                <a:latin typeface="Avenir Book" panose="02000503020000020003" pitchFamily="2" charset="0"/>
              </a:rPr>
              <a:t>The final step is to “Sign Data User Code of Conduct” by clicking the gray check mark</a:t>
            </a:r>
          </a:p>
          <a:p>
            <a:pPr indent="-609585"/>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Read the Code of Conduct. Scroll down and click “Proceed” in the bottom left corner</a:t>
            </a:r>
          </a:p>
          <a:p>
            <a:pPr indent="-609585"/>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On the next page, “Accept Data User Code of Conduct”, ensure your information is correct and enter your initials in the boxes labeled “Initials”, then click “Accept” in the lower right corner</a:t>
            </a: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i="1"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a:xfrm>
            <a:off x="11461139" y="6228708"/>
            <a:ext cx="731600" cy="524800"/>
          </a:xfrm>
        </p:spPr>
        <p:txBody>
          <a:bodyPr/>
          <a:lstStyle/>
          <a:p>
            <a:pPr defTabSz="1219170">
              <a:buClr>
                <a:srgbClr val="000000"/>
              </a:buClr>
            </a:pPr>
            <a:fld id="{00000000-1234-1234-1234-123412341234}" type="slidenum">
              <a:rPr lang="en" kern="0">
                <a:solidFill>
                  <a:srgbClr val="000000"/>
                </a:solidFill>
              </a:rPr>
              <a:pPr defTabSz="1219170">
                <a:buClr>
                  <a:srgbClr val="000000"/>
                </a:buClr>
              </a:pPr>
              <a:t>21</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90"/>
            <a:ext cx="5218896" cy="502766"/>
          </a:xfrm>
          <a:prstGeom prst="rect">
            <a:avLst/>
          </a:prstGeom>
          <a:noFill/>
        </p:spPr>
        <p:txBody>
          <a:bodyPr wrap="squar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Sign the Code of Conduct</a:t>
            </a:r>
          </a:p>
        </p:txBody>
      </p:sp>
      <p:pic>
        <p:nvPicPr>
          <p:cNvPr id="5" name="Picture 4">
            <a:extLst>
              <a:ext uri="{FF2B5EF4-FFF2-40B4-BE49-F238E27FC236}">
                <a16:creationId xmlns:a16="http://schemas.microsoft.com/office/drawing/2014/main" id="{F9CE3E77-BDC3-09C2-45D9-55618D097FFD}"/>
              </a:ext>
            </a:extLst>
          </p:cNvPr>
          <p:cNvPicPr>
            <a:picLocks noChangeAspect="1"/>
          </p:cNvPicPr>
          <p:nvPr/>
        </p:nvPicPr>
        <p:blipFill>
          <a:blip r:embed="rId3"/>
          <a:srcRect l="41506" t="87608" b="-612"/>
          <a:stretch/>
        </p:blipFill>
        <p:spPr>
          <a:xfrm>
            <a:off x="6552590" y="246474"/>
            <a:ext cx="5568667" cy="961840"/>
          </a:xfrm>
          <a:prstGeom prst="rect">
            <a:avLst/>
          </a:prstGeom>
        </p:spPr>
      </p:pic>
      <p:sp>
        <p:nvSpPr>
          <p:cNvPr id="17" name="Oval 16">
            <a:extLst>
              <a:ext uri="{FF2B5EF4-FFF2-40B4-BE49-F238E27FC236}">
                <a16:creationId xmlns:a16="http://schemas.microsoft.com/office/drawing/2014/main" id="{8A9278F7-AD2C-4D78-CB46-2FA2A87177EF}"/>
              </a:ext>
            </a:extLst>
          </p:cNvPr>
          <p:cNvSpPr/>
          <p:nvPr/>
        </p:nvSpPr>
        <p:spPr>
          <a:xfrm>
            <a:off x="7352853" y="582144"/>
            <a:ext cx="344152" cy="3118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pic>
        <p:nvPicPr>
          <p:cNvPr id="7" name="Picture 6">
            <a:extLst>
              <a:ext uri="{FF2B5EF4-FFF2-40B4-BE49-F238E27FC236}">
                <a16:creationId xmlns:a16="http://schemas.microsoft.com/office/drawing/2014/main" id="{27829D97-5021-F3F7-8565-FA507942D307}"/>
              </a:ext>
            </a:extLst>
          </p:cNvPr>
          <p:cNvPicPr>
            <a:picLocks noChangeAspect="1"/>
          </p:cNvPicPr>
          <p:nvPr/>
        </p:nvPicPr>
        <p:blipFill>
          <a:blip r:embed="rId4"/>
          <a:stretch>
            <a:fillRect/>
          </a:stretch>
        </p:blipFill>
        <p:spPr>
          <a:xfrm>
            <a:off x="6660296" y="1868071"/>
            <a:ext cx="5328651" cy="4046355"/>
          </a:xfrm>
          <a:prstGeom prst="rect">
            <a:avLst/>
          </a:prstGeom>
        </p:spPr>
      </p:pic>
      <p:sp>
        <p:nvSpPr>
          <p:cNvPr id="10" name="Oval 9">
            <a:extLst>
              <a:ext uri="{FF2B5EF4-FFF2-40B4-BE49-F238E27FC236}">
                <a16:creationId xmlns:a16="http://schemas.microsoft.com/office/drawing/2014/main" id="{0A986BC5-6B74-D623-8B4C-549B892D11FA}"/>
              </a:ext>
            </a:extLst>
          </p:cNvPr>
          <p:cNvSpPr/>
          <p:nvPr/>
        </p:nvSpPr>
        <p:spPr>
          <a:xfrm>
            <a:off x="6915962" y="3148887"/>
            <a:ext cx="737721" cy="13059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Tree>
    <p:extLst>
      <p:ext uri="{BB962C8B-B14F-4D97-AF65-F5344CB8AC3E}">
        <p14:creationId xmlns:p14="http://schemas.microsoft.com/office/powerpoint/2010/main" val="4034104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5"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2028827"/>
            <a:ext cx="5892719" cy="4462283"/>
          </a:xfrm>
        </p:spPr>
        <p:txBody>
          <a:bodyPr/>
          <a:lstStyle/>
          <a:p>
            <a:pPr indent="-609585"/>
            <a:r>
              <a:rPr lang="en-US" sz="1600" dirty="0">
                <a:solidFill>
                  <a:schemeClr val="bg1"/>
                </a:solidFill>
                <a:latin typeface="Avenir Book" panose="02000503020000020003" pitchFamily="2" charset="0"/>
              </a:rPr>
              <a:t>You should automatically redirect to the Registration page where all check marks are now green</a:t>
            </a:r>
          </a:p>
          <a:p>
            <a:pPr indent="-609585"/>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A new button should appear in the top right labeled, “Get Started” – click this to access the </a:t>
            </a:r>
            <a:r>
              <a:rPr lang="en-US" sz="1600" i="1" dirty="0">
                <a:solidFill>
                  <a:schemeClr val="bg1"/>
                </a:solidFill>
                <a:latin typeface="Avenir Book" panose="02000503020000020003" pitchFamily="2" charset="0"/>
              </a:rPr>
              <a:t>All of Us </a:t>
            </a:r>
            <a:r>
              <a:rPr lang="en-US" sz="1600" dirty="0">
                <a:solidFill>
                  <a:schemeClr val="bg1"/>
                </a:solidFill>
                <a:latin typeface="Avenir Book" panose="02000503020000020003" pitchFamily="2" charset="0"/>
              </a:rPr>
              <a:t>Workbench</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The next step is to create a workspace</a:t>
            </a: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i="1"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22</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90"/>
            <a:ext cx="5218896" cy="913199"/>
          </a:xfrm>
          <a:prstGeom prst="rect">
            <a:avLst/>
          </a:prstGeom>
          <a:noFill/>
        </p:spPr>
        <p:txBody>
          <a:bodyPr wrap="squar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Sign the Code of Conduct, continued</a:t>
            </a:r>
          </a:p>
        </p:txBody>
      </p:sp>
      <p:pic>
        <p:nvPicPr>
          <p:cNvPr id="9" name="Picture 8">
            <a:extLst>
              <a:ext uri="{FF2B5EF4-FFF2-40B4-BE49-F238E27FC236}">
                <a16:creationId xmlns:a16="http://schemas.microsoft.com/office/drawing/2014/main" id="{6D829F5D-45E4-39BC-494B-B62EBFBB27D6}"/>
              </a:ext>
            </a:extLst>
          </p:cNvPr>
          <p:cNvPicPr>
            <a:picLocks noChangeAspect="1"/>
          </p:cNvPicPr>
          <p:nvPr/>
        </p:nvPicPr>
        <p:blipFill>
          <a:blip r:embed="rId3"/>
          <a:stretch>
            <a:fillRect/>
          </a:stretch>
        </p:blipFill>
        <p:spPr>
          <a:xfrm>
            <a:off x="6501980" y="643506"/>
            <a:ext cx="5645285" cy="2686793"/>
          </a:xfrm>
          <a:prstGeom prst="rect">
            <a:avLst/>
          </a:prstGeom>
        </p:spPr>
      </p:pic>
      <p:sp>
        <p:nvSpPr>
          <p:cNvPr id="22" name="Oval 21">
            <a:extLst>
              <a:ext uri="{FF2B5EF4-FFF2-40B4-BE49-F238E27FC236}">
                <a16:creationId xmlns:a16="http://schemas.microsoft.com/office/drawing/2014/main" id="{8B394899-261D-A9EA-A1C0-822A0BA78F92}"/>
              </a:ext>
            </a:extLst>
          </p:cNvPr>
          <p:cNvSpPr/>
          <p:nvPr/>
        </p:nvSpPr>
        <p:spPr>
          <a:xfrm>
            <a:off x="11330049" y="707207"/>
            <a:ext cx="911099" cy="4693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pic>
        <p:nvPicPr>
          <p:cNvPr id="12" name="Picture 11">
            <a:extLst>
              <a:ext uri="{FF2B5EF4-FFF2-40B4-BE49-F238E27FC236}">
                <a16:creationId xmlns:a16="http://schemas.microsoft.com/office/drawing/2014/main" id="{10EE7E4E-0A47-1FD5-2621-057FB3425991}"/>
              </a:ext>
            </a:extLst>
          </p:cNvPr>
          <p:cNvPicPr>
            <a:picLocks noChangeAspect="1"/>
          </p:cNvPicPr>
          <p:nvPr/>
        </p:nvPicPr>
        <p:blipFill>
          <a:blip r:embed="rId4"/>
          <a:stretch>
            <a:fillRect/>
          </a:stretch>
        </p:blipFill>
        <p:spPr>
          <a:xfrm>
            <a:off x="6828859" y="4603494"/>
            <a:ext cx="4956739" cy="1045011"/>
          </a:xfrm>
          <a:prstGeom prst="rect">
            <a:avLst/>
          </a:prstGeom>
        </p:spPr>
      </p:pic>
    </p:spTree>
    <p:extLst>
      <p:ext uri="{BB962C8B-B14F-4D97-AF65-F5344CB8AC3E}">
        <p14:creationId xmlns:p14="http://schemas.microsoft.com/office/powerpoint/2010/main" val="564417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a:extLst>
            <a:ext uri="{FF2B5EF4-FFF2-40B4-BE49-F238E27FC236}">
              <a16:creationId xmlns:a16="http://schemas.microsoft.com/office/drawing/2014/main" id="{56FC3BC2-D4E0-FB31-7182-5B3435FA9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3774D-2043-F4D4-38F3-CB3305EF1079}"/>
              </a:ext>
            </a:extLst>
          </p:cNvPr>
          <p:cNvSpPr>
            <a:spLocks noGrp="1"/>
          </p:cNvSpPr>
          <p:nvPr>
            <p:ph type="title"/>
          </p:nvPr>
        </p:nvSpPr>
        <p:spPr>
          <a:xfrm>
            <a:off x="217173" y="721784"/>
            <a:ext cx="11360800" cy="1122400"/>
          </a:xfrm>
        </p:spPr>
        <p:txBody>
          <a:bodyPr>
            <a:normAutofit fontScale="90000"/>
          </a:bodyPr>
          <a:lstStyle/>
          <a:p>
            <a:r>
              <a:rPr lang="en-US" dirty="0"/>
              <a:t>Part 3: Create an </a:t>
            </a:r>
            <a:r>
              <a:rPr lang="en-US" i="1" dirty="0"/>
              <a:t>All </a:t>
            </a:r>
            <a:r>
              <a:rPr lang="en-US" i="1"/>
              <a:t>of Us </a:t>
            </a:r>
            <a:r>
              <a:rPr lang="en-US" dirty="0"/>
              <a:t>Workspace</a:t>
            </a:r>
            <a:br>
              <a:rPr lang="en-US" dirty="0"/>
            </a:br>
            <a:r>
              <a:rPr lang="en-US" dirty="0"/>
              <a:t>(10-15 minutes)</a:t>
            </a:r>
          </a:p>
        </p:txBody>
      </p:sp>
      <p:sp>
        <p:nvSpPr>
          <p:cNvPr id="3" name="Slide Number Placeholder 2">
            <a:extLst>
              <a:ext uri="{FF2B5EF4-FFF2-40B4-BE49-F238E27FC236}">
                <a16:creationId xmlns:a16="http://schemas.microsoft.com/office/drawing/2014/main" id="{326E9246-C5C2-991A-D5DF-19D02738C4A5}"/>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FFFFFF"/>
                </a:solidFill>
              </a:rPr>
              <a:pPr defTabSz="1219170">
                <a:buClr>
                  <a:srgbClr val="000000"/>
                </a:buClr>
              </a:pPr>
              <a:t>23</a:t>
            </a:fld>
            <a:endParaRPr lang="en" kern="0">
              <a:solidFill>
                <a:srgbClr val="FFFFFF"/>
              </a:solidFill>
            </a:endParaRPr>
          </a:p>
        </p:txBody>
      </p:sp>
      <p:pic>
        <p:nvPicPr>
          <p:cNvPr id="5" name="Picture 4">
            <a:extLst>
              <a:ext uri="{FF2B5EF4-FFF2-40B4-BE49-F238E27FC236}">
                <a16:creationId xmlns:a16="http://schemas.microsoft.com/office/drawing/2014/main" id="{40768386-2567-35E8-D8FE-4636F02B3D13}"/>
              </a:ext>
            </a:extLst>
          </p:cNvPr>
          <p:cNvPicPr>
            <a:picLocks noChangeAspect="1"/>
          </p:cNvPicPr>
          <p:nvPr/>
        </p:nvPicPr>
        <p:blipFill>
          <a:blip r:embed="rId3"/>
          <a:stretch>
            <a:fillRect/>
          </a:stretch>
        </p:blipFill>
        <p:spPr>
          <a:xfrm>
            <a:off x="1413892" y="3022794"/>
            <a:ext cx="9364217" cy="3113423"/>
          </a:xfrm>
          <a:prstGeom prst="rect">
            <a:avLst/>
          </a:prstGeom>
        </p:spPr>
      </p:pic>
      <p:sp>
        <p:nvSpPr>
          <p:cNvPr id="4" name="TextBox 3">
            <a:extLst>
              <a:ext uri="{FF2B5EF4-FFF2-40B4-BE49-F238E27FC236}">
                <a16:creationId xmlns:a16="http://schemas.microsoft.com/office/drawing/2014/main" id="{59238BEB-8B1A-2AE2-DEF4-5F62C2B3A173}"/>
              </a:ext>
            </a:extLst>
          </p:cNvPr>
          <p:cNvSpPr txBox="1"/>
          <p:nvPr/>
        </p:nvSpPr>
        <p:spPr>
          <a:xfrm>
            <a:off x="1167694" y="2150948"/>
            <a:ext cx="9856612" cy="658545"/>
          </a:xfrm>
          <a:prstGeom prst="rect">
            <a:avLst/>
          </a:prstGeom>
          <a:solidFill>
            <a:schemeClr val="accent4">
              <a:lumMod val="90000"/>
            </a:schemeClr>
          </a:solidFill>
          <a:ln>
            <a:solidFill>
              <a:schemeClr val="accent4">
                <a:lumMod val="90000"/>
              </a:schemeClr>
            </a:solidFill>
          </a:ln>
        </p:spPr>
        <p:txBody>
          <a:bodyPr wrap="square" anchor="ctr">
            <a:noAutofit/>
          </a:bodyPr>
          <a:lstStyle/>
          <a:p>
            <a:pPr defTabSz="1219170">
              <a:buClr>
                <a:srgbClr val="000000"/>
              </a:buClr>
            </a:pPr>
            <a:r>
              <a:rPr lang="en-US" sz="1867" b="1" kern="0" dirty="0">
                <a:solidFill>
                  <a:srgbClr val="000000"/>
                </a:solidFill>
                <a:latin typeface="Avenir Book" panose="02000503020000020003" pitchFamily="2" charset="0"/>
                <a:cs typeface="Arial"/>
                <a:sym typeface="Arial"/>
              </a:rPr>
              <a:t>Please Note: </a:t>
            </a:r>
            <a:r>
              <a:rPr lang="en-US" sz="1867" kern="0" dirty="0">
                <a:solidFill>
                  <a:srgbClr val="000000"/>
                </a:solidFill>
                <a:latin typeface="Avenir Book" panose="02000503020000020003" pitchFamily="2" charset="0"/>
                <a:cs typeface="Arial"/>
                <a:sym typeface="Arial"/>
              </a:rPr>
              <a:t>This workspace is for training purposes, more details and information will be needed for future research projects </a:t>
            </a:r>
          </a:p>
        </p:txBody>
      </p:sp>
    </p:spTree>
    <p:extLst>
      <p:ext uri="{BB962C8B-B14F-4D97-AF65-F5344CB8AC3E}">
        <p14:creationId xmlns:p14="http://schemas.microsoft.com/office/powerpoint/2010/main" val="4074268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5933661" y="9939"/>
            <a:ext cx="625834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619251"/>
            <a:ext cx="5538471" cy="4871859"/>
          </a:xfrm>
        </p:spPr>
        <p:txBody>
          <a:bodyPr/>
          <a:lstStyle/>
          <a:p>
            <a:pPr indent="-609585"/>
            <a:r>
              <a:rPr lang="en-US" sz="1600" dirty="0">
                <a:solidFill>
                  <a:schemeClr val="bg1"/>
                </a:solidFill>
                <a:latin typeface="Avenir Book" panose="02000503020000020003" pitchFamily="2" charset="0"/>
              </a:rPr>
              <a:t>To begin, click the plus sign next to “Workspaces” </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Create a workspace name with the following conventions “</a:t>
            </a:r>
            <a:r>
              <a:rPr lang="en-US" sz="1600" dirty="0" err="1">
                <a:solidFill>
                  <a:schemeClr val="bg1"/>
                </a:solidFill>
                <a:latin typeface="Avenir Book" panose="02000503020000020003" pitchFamily="2" charset="0"/>
              </a:rPr>
              <a:t>LastName_CWML_training</a:t>
            </a:r>
            <a:r>
              <a:rPr lang="en-US" sz="1600" dirty="0">
                <a:solidFill>
                  <a:schemeClr val="bg1"/>
                </a:solidFill>
                <a:latin typeface="Avenir Book" panose="02000503020000020003" pitchFamily="2" charset="0"/>
              </a:rPr>
              <a:t>”</a:t>
            </a:r>
            <a:br>
              <a:rPr lang="en-US" sz="1600" dirty="0">
                <a:solidFill>
                  <a:schemeClr val="bg1"/>
                </a:solidFill>
                <a:latin typeface="Avenir Book" panose="02000503020000020003" pitchFamily="2" charset="0"/>
              </a:rPr>
            </a:br>
            <a:r>
              <a:rPr lang="en-US" sz="1600" dirty="0">
                <a:solidFill>
                  <a:schemeClr val="bg1"/>
                </a:solidFill>
                <a:latin typeface="Avenir Book" panose="02000503020000020003" pitchFamily="2" charset="0"/>
              </a:rPr>
              <a:t> </a:t>
            </a:r>
          </a:p>
          <a:p>
            <a:pPr indent="-609585"/>
            <a:r>
              <a:rPr lang="en-US" sz="1600" dirty="0">
                <a:solidFill>
                  <a:schemeClr val="bg1"/>
                </a:solidFill>
                <a:latin typeface="Avenir Book" panose="02000503020000020003" pitchFamily="2" charset="0"/>
              </a:rPr>
              <a:t>Change Data access tier to “Controlled Tier” – Keep Dataset Version as the default “…Dataset v7”</a:t>
            </a: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a:p>
            <a:pPr indent="-609585"/>
            <a:endParaRPr lang="en-US" sz="1600" i="1" dirty="0">
              <a:solidFill>
                <a:schemeClr val="bg1"/>
              </a:solidFill>
              <a:latin typeface="Avenir Book" panose="02000503020000020003" pitchFamily="2" charset="0"/>
            </a:endParaRPr>
          </a:p>
          <a:p>
            <a:pPr indent="-609585"/>
            <a:endParaRPr lang="en-US" sz="16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24</a:t>
            </a:fld>
            <a:endParaRPr lang="en" kern="0" dirty="0">
              <a:solidFill>
                <a:srgbClr val="000000"/>
              </a:solidFil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5218896" cy="502766"/>
          </a:xfrm>
          <a:prstGeom prst="rect">
            <a:avLst/>
          </a:prstGeom>
          <a:noFill/>
        </p:spPr>
        <p:txBody>
          <a:bodyPr wrap="squar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Create a Workspace</a:t>
            </a:r>
          </a:p>
        </p:txBody>
      </p:sp>
      <p:pic>
        <p:nvPicPr>
          <p:cNvPr id="5" name="Picture 4">
            <a:extLst>
              <a:ext uri="{FF2B5EF4-FFF2-40B4-BE49-F238E27FC236}">
                <a16:creationId xmlns:a16="http://schemas.microsoft.com/office/drawing/2014/main" id="{DC9DC37E-500F-85AC-629D-8382861F6354}"/>
              </a:ext>
            </a:extLst>
          </p:cNvPr>
          <p:cNvPicPr>
            <a:picLocks noChangeAspect="1"/>
          </p:cNvPicPr>
          <p:nvPr/>
        </p:nvPicPr>
        <p:blipFill>
          <a:blip r:embed="rId3"/>
          <a:stretch>
            <a:fillRect/>
          </a:stretch>
        </p:blipFill>
        <p:spPr>
          <a:xfrm>
            <a:off x="6001778" y="687838"/>
            <a:ext cx="6122105" cy="2035483"/>
          </a:xfrm>
          <a:prstGeom prst="rect">
            <a:avLst/>
          </a:prstGeom>
        </p:spPr>
      </p:pic>
      <p:sp>
        <p:nvSpPr>
          <p:cNvPr id="22" name="Oval 21">
            <a:extLst>
              <a:ext uri="{FF2B5EF4-FFF2-40B4-BE49-F238E27FC236}">
                <a16:creationId xmlns:a16="http://schemas.microsoft.com/office/drawing/2014/main" id="{8B394899-261D-A9EA-A1C0-822A0BA78F92}"/>
              </a:ext>
            </a:extLst>
          </p:cNvPr>
          <p:cNvSpPr/>
          <p:nvPr/>
        </p:nvSpPr>
        <p:spPr>
          <a:xfrm>
            <a:off x="7280002" y="1517374"/>
            <a:ext cx="371476" cy="3524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pic>
        <p:nvPicPr>
          <p:cNvPr id="7" name="Picture 6">
            <a:extLst>
              <a:ext uri="{FF2B5EF4-FFF2-40B4-BE49-F238E27FC236}">
                <a16:creationId xmlns:a16="http://schemas.microsoft.com/office/drawing/2014/main" id="{060C582F-29AE-6A6C-719F-58E69810D5E1}"/>
              </a:ext>
            </a:extLst>
          </p:cNvPr>
          <p:cNvPicPr>
            <a:picLocks noChangeAspect="1"/>
          </p:cNvPicPr>
          <p:nvPr/>
        </p:nvPicPr>
        <p:blipFill>
          <a:blip r:embed="rId4"/>
          <a:stretch>
            <a:fillRect/>
          </a:stretch>
        </p:blipFill>
        <p:spPr>
          <a:xfrm>
            <a:off x="326688" y="4434189"/>
            <a:ext cx="11614824" cy="1140364"/>
          </a:xfrm>
          <a:prstGeom prst="rect">
            <a:avLst/>
          </a:prstGeom>
        </p:spPr>
      </p:pic>
    </p:spTree>
    <p:extLst>
      <p:ext uri="{BB962C8B-B14F-4D97-AF65-F5344CB8AC3E}">
        <p14:creationId xmlns:p14="http://schemas.microsoft.com/office/powerpoint/2010/main" val="162371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619251"/>
            <a:ext cx="5376961" cy="4871859"/>
          </a:xfrm>
        </p:spPr>
        <p:txBody>
          <a:bodyPr/>
          <a:lstStyle/>
          <a:p>
            <a:pPr indent="-609585"/>
            <a:r>
              <a:rPr lang="en-US" sz="1600" i="1" dirty="0">
                <a:solidFill>
                  <a:schemeClr val="bg1"/>
                </a:solidFill>
                <a:latin typeface="Avenir Book" panose="02000503020000020003" pitchFamily="2" charset="0"/>
              </a:rPr>
              <a:t>All of Us </a:t>
            </a:r>
            <a:r>
              <a:rPr lang="en-US" sz="1600" dirty="0">
                <a:solidFill>
                  <a:schemeClr val="bg1"/>
                </a:solidFill>
                <a:latin typeface="Avenir Book" panose="02000503020000020003" pitchFamily="2" charset="0"/>
              </a:rPr>
              <a:t>provides an initial $300 credit – select this option. </a:t>
            </a:r>
            <a:br>
              <a:rPr lang="en-US" sz="1600" dirty="0">
                <a:solidFill>
                  <a:schemeClr val="bg1"/>
                </a:solidFill>
                <a:latin typeface="Avenir Book" panose="02000503020000020003" pitchFamily="2" charset="0"/>
              </a:rPr>
            </a:br>
            <a:r>
              <a:rPr lang="en-US" sz="1600" b="1" dirty="0">
                <a:solidFill>
                  <a:schemeClr val="bg1"/>
                </a:solidFill>
                <a:latin typeface="Avenir Book" panose="02000503020000020003" pitchFamily="2" charset="0"/>
              </a:rPr>
              <a:t>DO NOT </a:t>
            </a:r>
            <a:r>
              <a:rPr lang="en-US" sz="1600" dirty="0">
                <a:solidFill>
                  <a:schemeClr val="bg1"/>
                </a:solidFill>
                <a:latin typeface="Avenir Book" panose="02000503020000020003" pitchFamily="2" charset="0"/>
              </a:rPr>
              <a:t>create a billing account at this time (training on this will be provided in the future) – refer to </a:t>
            </a:r>
            <a:r>
              <a:rPr lang="en-US" sz="1600" dirty="0">
                <a:solidFill>
                  <a:schemeClr val="accent5">
                    <a:lumMod val="40000"/>
                    <a:lumOff val="60000"/>
                  </a:schemeClr>
                </a:solidFill>
                <a:latin typeface="Avenir Book" panose="02000503020000020003" pitchFamily="2" charset="0"/>
                <a:hlinkClick r:id="rId3">
                  <a:extLst>
                    <a:ext uri="{A12FA001-AC4F-418D-AE19-62706E023703}">
                      <ahyp:hlinkClr xmlns:ahyp="http://schemas.microsoft.com/office/drawing/2018/hyperlinkcolor" val="tx"/>
                    </a:ext>
                  </a:extLst>
                </a:hlinkClick>
              </a:rPr>
              <a:t>this article</a:t>
            </a:r>
            <a:r>
              <a:rPr lang="en-US" sz="1600" dirty="0">
                <a:solidFill>
                  <a:schemeClr val="accent5">
                    <a:lumMod val="40000"/>
                    <a:lumOff val="60000"/>
                  </a:schemeClr>
                </a:solidFill>
                <a:latin typeface="Avenir Book" panose="02000503020000020003" pitchFamily="2" charset="0"/>
              </a:rPr>
              <a:t> </a:t>
            </a:r>
            <a:r>
              <a:rPr lang="en-US" sz="1600" dirty="0">
                <a:solidFill>
                  <a:schemeClr val="bg1"/>
                </a:solidFill>
                <a:latin typeface="Avenir Book" panose="02000503020000020003" pitchFamily="2" charset="0"/>
              </a:rPr>
              <a:t>for more information on the credit</a:t>
            </a:r>
          </a:p>
          <a:p>
            <a:pPr marL="0" indent="0">
              <a:buNone/>
            </a:pPr>
            <a:br>
              <a:rPr lang="en-US" sz="1600" dirty="0">
                <a:solidFill>
                  <a:schemeClr val="bg1"/>
                </a:solidFill>
                <a:latin typeface="Avenir Book" panose="02000503020000020003" pitchFamily="2" charset="0"/>
              </a:rPr>
            </a:b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5218896" cy="502766"/>
          </a:xfrm>
          <a:prstGeom prst="rect">
            <a:avLst/>
          </a:prstGeom>
          <a:noFill/>
        </p:spPr>
        <p:txBody>
          <a:bodyPr wrap="square" rtlCol="0">
            <a:spAutoFit/>
          </a:bodyPr>
          <a:lstStyle/>
          <a:p>
            <a:pPr defTabSz="1219170">
              <a:buClr>
                <a:srgbClr val="000000"/>
              </a:buClr>
            </a:pPr>
            <a:r>
              <a:rPr lang="en-US" sz="2667" i="1" kern="0" dirty="0">
                <a:solidFill>
                  <a:srgbClr val="FFFFFF"/>
                </a:solidFill>
                <a:latin typeface="Avenir Book" panose="02000503020000020003" pitchFamily="2" charset="0"/>
                <a:cs typeface="Arial"/>
                <a:sym typeface="Arial"/>
              </a:rPr>
              <a:t>All of Us </a:t>
            </a:r>
            <a:r>
              <a:rPr lang="en-US" sz="2667" kern="0" dirty="0">
                <a:solidFill>
                  <a:srgbClr val="FFFFFF"/>
                </a:solidFill>
                <a:latin typeface="Avenir Book" panose="02000503020000020003" pitchFamily="2" charset="0"/>
                <a:cs typeface="Arial"/>
                <a:sym typeface="Arial"/>
              </a:rPr>
              <a:t>Billing</a:t>
            </a:r>
            <a:endParaRPr lang="en-US" sz="2667" b="1" kern="0" dirty="0">
              <a:solidFill>
                <a:srgbClr val="FFFFFF"/>
              </a:solidFill>
              <a:latin typeface="Avenir Book" panose="02000503020000020003" pitchFamily="2" charset="0"/>
              <a:cs typeface="Arial"/>
              <a:sym typeface="Arial"/>
            </a:endParaRPr>
          </a:p>
        </p:txBody>
      </p:sp>
      <p:sp>
        <p:nvSpPr>
          <p:cNvPr id="9" name="Rectangle 8">
            <a:extLst>
              <a:ext uri="{FF2B5EF4-FFF2-40B4-BE49-F238E27FC236}">
                <a16:creationId xmlns:a16="http://schemas.microsoft.com/office/drawing/2014/main" id="{F4843D31-4019-7F4A-F0A0-3C7388591709}"/>
              </a:ext>
            </a:extLst>
          </p:cNvPr>
          <p:cNvSpPr/>
          <p:nvPr/>
        </p:nvSpPr>
        <p:spPr>
          <a:xfrm>
            <a:off x="5963478" y="0"/>
            <a:ext cx="621511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pic>
        <p:nvPicPr>
          <p:cNvPr id="8" name="Picture 7">
            <a:extLst>
              <a:ext uri="{FF2B5EF4-FFF2-40B4-BE49-F238E27FC236}">
                <a16:creationId xmlns:a16="http://schemas.microsoft.com/office/drawing/2014/main" id="{F08F6455-21FB-9E0C-1E60-DA6991D6EE98}"/>
              </a:ext>
            </a:extLst>
          </p:cNvPr>
          <p:cNvPicPr>
            <a:picLocks noChangeAspect="1"/>
          </p:cNvPicPr>
          <p:nvPr/>
        </p:nvPicPr>
        <p:blipFill>
          <a:blip r:embed="rId4"/>
          <a:srcRect r="33631"/>
          <a:stretch/>
        </p:blipFill>
        <p:spPr>
          <a:xfrm>
            <a:off x="6004436" y="1430336"/>
            <a:ext cx="6133200" cy="1884671"/>
          </a:xfrm>
          <a:prstGeom prst="rect">
            <a:avLst/>
          </a:prstGeom>
          <a:ln>
            <a:solidFill>
              <a:schemeClr val="tx1"/>
            </a:solidFill>
          </a:ln>
        </p:spPr>
      </p:pic>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25</a:t>
            </a:fld>
            <a:endParaRPr lang="en" kern="0" dirty="0">
              <a:solidFill>
                <a:srgbClr val="000000"/>
              </a:solidFill>
            </a:endParaRPr>
          </a:p>
        </p:txBody>
      </p:sp>
    </p:spTree>
    <p:extLst>
      <p:ext uri="{BB962C8B-B14F-4D97-AF65-F5344CB8AC3E}">
        <p14:creationId xmlns:p14="http://schemas.microsoft.com/office/powerpoint/2010/main" val="3501706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619251"/>
            <a:ext cx="5376961" cy="4871859"/>
          </a:xfrm>
        </p:spPr>
        <p:txBody>
          <a:bodyPr/>
          <a:lstStyle/>
          <a:p>
            <a:pPr indent="-609585"/>
            <a:r>
              <a:rPr lang="en-US" sz="1600" dirty="0">
                <a:solidFill>
                  <a:schemeClr val="bg1"/>
                </a:solidFill>
                <a:latin typeface="Avenir Book" panose="02000503020000020003" pitchFamily="2" charset="0"/>
              </a:rPr>
              <a:t>Since you will be using this workspace for training purposes, select “Educational Purposes” for the primary purpose of your project</a:t>
            </a:r>
            <a:br>
              <a:rPr lang="en-US" sz="1600" dirty="0">
                <a:solidFill>
                  <a:schemeClr val="bg1"/>
                </a:solidFill>
                <a:latin typeface="Avenir Book" panose="02000503020000020003" pitchFamily="2" charset="0"/>
              </a:rPr>
            </a:b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90"/>
            <a:ext cx="5609144" cy="502766"/>
          </a:xfrm>
          <a:prstGeom prst="rect">
            <a:avLst/>
          </a:prstGeom>
          <a:noFill/>
        </p:spPr>
        <p:txBody>
          <a:bodyPr wrap="square" rtlCol="0">
            <a:spAutoFit/>
          </a:bodyPr>
          <a:lstStyle/>
          <a:p>
            <a:pPr defTabSz="1219170">
              <a:buClr>
                <a:srgbClr val="000000"/>
              </a:buClr>
            </a:pPr>
            <a:r>
              <a:rPr lang="en-US" sz="2667" kern="0" dirty="0">
                <a:solidFill>
                  <a:srgbClr val="FFFFFF"/>
                </a:solidFill>
                <a:latin typeface="Avenir Book" panose="02000503020000020003" pitchFamily="2" charset="0"/>
                <a:cs typeface="Arial"/>
                <a:sym typeface="Arial"/>
              </a:rPr>
              <a:t>Research Use Statement Questions</a:t>
            </a:r>
            <a:endParaRPr lang="en-US" sz="2667" b="1" kern="0" dirty="0">
              <a:solidFill>
                <a:srgbClr val="FFFFFF"/>
              </a:solidFill>
              <a:latin typeface="Avenir Book" panose="02000503020000020003" pitchFamily="2" charset="0"/>
              <a:cs typeface="Arial"/>
              <a:sym typeface="Arial"/>
            </a:endParaRPr>
          </a:p>
        </p:txBody>
      </p:sp>
      <p:sp>
        <p:nvSpPr>
          <p:cNvPr id="9" name="Rectangle 8">
            <a:extLst>
              <a:ext uri="{FF2B5EF4-FFF2-40B4-BE49-F238E27FC236}">
                <a16:creationId xmlns:a16="http://schemas.microsoft.com/office/drawing/2014/main" id="{F4843D31-4019-7F4A-F0A0-3C7388591709}"/>
              </a:ext>
            </a:extLst>
          </p:cNvPr>
          <p:cNvSpPr/>
          <p:nvPr/>
        </p:nvSpPr>
        <p:spPr>
          <a:xfrm>
            <a:off x="6015545" y="5"/>
            <a:ext cx="617116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867" kern="0" dirty="0" err="1">
                <a:solidFill>
                  <a:srgbClr val="FFFFFF"/>
                </a:solidFill>
                <a:latin typeface="Arial"/>
                <a:sym typeface="Arial"/>
              </a:rPr>
              <a:t>ç</a:t>
            </a:r>
            <a:endParaRPr lang="en-US" sz="1867" kern="0" dirty="0">
              <a:solidFill>
                <a:srgbClr val="FFFFFF"/>
              </a:solidFill>
              <a:latin typeface="Arial"/>
              <a:sym typeface="Arial"/>
            </a:endParaRPr>
          </a:p>
        </p:txBody>
      </p:sp>
      <p:pic>
        <p:nvPicPr>
          <p:cNvPr id="10" name="Picture 9">
            <a:extLst>
              <a:ext uri="{FF2B5EF4-FFF2-40B4-BE49-F238E27FC236}">
                <a16:creationId xmlns:a16="http://schemas.microsoft.com/office/drawing/2014/main" id="{7DF23E35-3795-D64B-5A0B-3FB0A7CEE88C}"/>
              </a:ext>
            </a:extLst>
          </p:cNvPr>
          <p:cNvPicPr>
            <a:picLocks noChangeAspect="1"/>
          </p:cNvPicPr>
          <p:nvPr/>
        </p:nvPicPr>
        <p:blipFill>
          <a:blip r:embed="rId3"/>
          <a:srcRect r="8228"/>
          <a:stretch/>
        </p:blipFill>
        <p:spPr>
          <a:xfrm>
            <a:off x="6142227" y="1093304"/>
            <a:ext cx="5963634" cy="4467176"/>
          </a:xfrm>
          <a:prstGeom prst="rect">
            <a:avLst/>
          </a:prstGeom>
          <a:ln>
            <a:solidFill>
              <a:schemeClr val="tx1"/>
            </a:solidFill>
          </a:ln>
        </p:spPr>
      </p:pic>
      <p:sp>
        <p:nvSpPr>
          <p:cNvPr id="11" name="Oval 10">
            <a:extLst>
              <a:ext uri="{FF2B5EF4-FFF2-40B4-BE49-F238E27FC236}">
                <a16:creationId xmlns:a16="http://schemas.microsoft.com/office/drawing/2014/main" id="{2307CF16-C9AD-D4E6-DBFC-1E3812479D4A}"/>
              </a:ext>
            </a:extLst>
          </p:cNvPr>
          <p:cNvSpPr/>
          <p:nvPr/>
        </p:nvSpPr>
        <p:spPr>
          <a:xfrm>
            <a:off x="6239707" y="3028775"/>
            <a:ext cx="304800" cy="32384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26</a:t>
            </a:fld>
            <a:endParaRPr lang="en" kern="0" dirty="0">
              <a:solidFill>
                <a:srgbClr val="000000"/>
              </a:solidFill>
            </a:endParaRPr>
          </a:p>
        </p:txBody>
      </p:sp>
    </p:spTree>
    <p:extLst>
      <p:ext uri="{BB962C8B-B14F-4D97-AF65-F5344CB8AC3E}">
        <p14:creationId xmlns:p14="http://schemas.microsoft.com/office/powerpoint/2010/main" val="630191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a:extLst>
            <a:ext uri="{FF2B5EF4-FFF2-40B4-BE49-F238E27FC236}">
              <a16:creationId xmlns:a16="http://schemas.microsoft.com/office/drawing/2014/main" id="{D7270C22-4BFA-6BF7-A0A6-B988EAA051A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5364FE-A420-BA9A-736D-2AF02A6F1EB3}"/>
              </a:ext>
            </a:extLst>
          </p:cNvPr>
          <p:cNvSpPr>
            <a:spLocks noGrp="1"/>
          </p:cNvSpPr>
          <p:nvPr>
            <p:ph type="sldNum" idx="12"/>
          </p:nvPr>
        </p:nvSpPr>
        <p:spPr>
          <a:xfrm>
            <a:off x="11296611" y="6243381"/>
            <a:ext cx="731600" cy="524800"/>
          </a:xfrm>
        </p:spPr>
        <p:txBody>
          <a:bodyPr/>
          <a:lstStyle/>
          <a:p>
            <a:pPr defTabSz="1219170">
              <a:buClr>
                <a:srgbClr val="000000"/>
              </a:buClr>
            </a:pPr>
            <a:fld id="{00000000-1234-1234-1234-123412341234}" type="slidenum">
              <a:rPr lang="en" kern="0">
                <a:solidFill>
                  <a:srgbClr val="FFFFFF"/>
                </a:solidFill>
              </a:rPr>
              <a:pPr defTabSz="1219170">
                <a:buClr>
                  <a:srgbClr val="000000"/>
                </a:buClr>
              </a:pPr>
              <a:t>27</a:t>
            </a:fld>
            <a:endParaRPr lang="en" kern="0" dirty="0">
              <a:solidFill>
                <a:srgbClr val="FFFFFF"/>
              </a:solidFill>
            </a:endParaRPr>
          </a:p>
        </p:txBody>
      </p:sp>
      <p:sp>
        <p:nvSpPr>
          <p:cNvPr id="19" name="TextBox 18">
            <a:extLst>
              <a:ext uri="{FF2B5EF4-FFF2-40B4-BE49-F238E27FC236}">
                <a16:creationId xmlns:a16="http://schemas.microsoft.com/office/drawing/2014/main" id="{7BE3DFD8-FC6C-1D1D-21DF-63D013836BDA}"/>
              </a:ext>
            </a:extLst>
          </p:cNvPr>
          <p:cNvSpPr txBox="1"/>
          <p:nvPr/>
        </p:nvSpPr>
        <p:spPr>
          <a:xfrm>
            <a:off x="6417734" y="4589292"/>
            <a:ext cx="304412" cy="379656"/>
          </a:xfrm>
          <a:prstGeom prst="rect">
            <a:avLst/>
          </a:prstGeom>
          <a:noFill/>
        </p:spPr>
        <p:txBody>
          <a:bodyPr wrap="square" rtlCol="0">
            <a:spAutoFit/>
          </a:bodyPr>
          <a:lstStyle/>
          <a:p>
            <a:pPr defTabSz="1219170">
              <a:buClr>
                <a:srgbClr val="000000"/>
              </a:buClr>
            </a:pPr>
            <a:endParaRPr lang="en-US" sz="1867" kern="0" dirty="0">
              <a:solidFill>
                <a:srgbClr val="000000"/>
              </a:solidFill>
              <a:latin typeface="Arial"/>
              <a:cs typeface="Arial"/>
              <a:sym typeface="Arial"/>
            </a:endParaRPr>
          </a:p>
        </p:txBody>
      </p:sp>
      <p:sp>
        <p:nvSpPr>
          <p:cNvPr id="5" name="Title 1">
            <a:extLst>
              <a:ext uri="{FF2B5EF4-FFF2-40B4-BE49-F238E27FC236}">
                <a16:creationId xmlns:a16="http://schemas.microsoft.com/office/drawing/2014/main" id="{1B981673-A724-E6AC-B856-12D867C24E75}"/>
              </a:ext>
            </a:extLst>
          </p:cNvPr>
          <p:cNvSpPr txBox="1">
            <a:spLocks/>
          </p:cNvSpPr>
          <p:nvPr/>
        </p:nvSpPr>
        <p:spPr>
          <a:xfrm>
            <a:off x="449031" y="1435955"/>
            <a:ext cx="10133244" cy="732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Georgia"/>
              <a:buNone/>
              <a:defRPr sz="28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chemeClr val="lt1"/>
              </a:buClr>
              <a:buSzPts val="2800"/>
              <a:buFont typeface="Georgia"/>
              <a:buNone/>
              <a:defRPr sz="2800" b="0" i="0" u="none" strike="noStrike" cap="none">
                <a:solidFill>
                  <a:schemeClr val="lt1"/>
                </a:solidFill>
                <a:latin typeface="Georgia"/>
                <a:ea typeface="Georgia"/>
                <a:cs typeface="Georgia"/>
                <a:sym typeface="Georgia"/>
              </a:defRPr>
            </a:lvl2pPr>
            <a:lvl3pPr marR="0" lvl="2" algn="l" rtl="0">
              <a:lnSpc>
                <a:spcPct val="100000"/>
              </a:lnSpc>
              <a:spcBef>
                <a:spcPts val="0"/>
              </a:spcBef>
              <a:spcAft>
                <a:spcPts val="0"/>
              </a:spcAft>
              <a:buClr>
                <a:schemeClr val="lt1"/>
              </a:buClr>
              <a:buSzPts val="2800"/>
              <a:buFont typeface="Georgia"/>
              <a:buNone/>
              <a:defRPr sz="2800" b="0" i="0" u="none" strike="noStrike" cap="none">
                <a:solidFill>
                  <a:schemeClr val="lt1"/>
                </a:solidFill>
                <a:latin typeface="Georgia"/>
                <a:ea typeface="Georgia"/>
                <a:cs typeface="Georgia"/>
                <a:sym typeface="Georgia"/>
              </a:defRPr>
            </a:lvl3pPr>
            <a:lvl4pPr marR="0" lvl="3" algn="l" rtl="0">
              <a:lnSpc>
                <a:spcPct val="100000"/>
              </a:lnSpc>
              <a:spcBef>
                <a:spcPts val="0"/>
              </a:spcBef>
              <a:spcAft>
                <a:spcPts val="0"/>
              </a:spcAft>
              <a:buClr>
                <a:schemeClr val="lt1"/>
              </a:buClr>
              <a:buSzPts val="2800"/>
              <a:buFont typeface="Georgia"/>
              <a:buNone/>
              <a:defRPr sz="2800" b="0" i="0" u="none" strike="noStrike" cap="none">
                <a:solidFill>
                  <a:schemeClr val="lt1"/>
                </a:solidFill>
                <a:latin typeface="Georgia"/>
                <a:ea typeface="Georgia"/>
                <a:cs typeface="Georgia"/>
                <a:sym typeface="Georgia"/>
              </a:defRPr>
            </a:lvl4pPr>
            <a:lvl5pPr marR="0" lvl="4" algn="l" rtl="0">
              <a:lnSpc>
                <a:spcPct val="100000"/>
              </a:lnSpc>
              <a:spcBef>
                <a:spcPts val="0"/>
              </a:spcBef>
              <a:spcAft>
                <a:spcPts val="0"/>
              </a:spcAft>
              <a:buClr>
                <a:schemeClr val="lt1"/>
              </a:buClr>
              <a:buSzPts val="2800"/>
              <a:buFont typeface="Georgia"/>
              <a:buNone/>
              <a:defRPr sz="2800" b="0" i="0" u="none" strike="noStrike" cap="none">
                <a:solidFill>
                  <a:schemeClr val="lt1"/>
                </a:solidFill>
                <a:latin typeface="Georgia"/>
                <a:ea typeface="Georgia"/>
                <a:cs typeface="Georgia"/>
                <a:sym typeface="Georgia"/>
              </a:defRPr>
            </a:lvl5pPr>
            <a:lvl6pPr marR="0" lvl="5" algn="l" rtl="0">
              <a:lnSpc>
                <a:spcPct val="100000"/>
              </a:lnSpc>
              <a:spcBef>
                <a:spcPts val="0"/>
              </a:spcBef>
              <a:spcAft>
                <a:spcPts val="0"/>
              </a:spcAft>
              <a:buClr>
                <a:schemeClr val="lt1"/>
              </a:buClr>
              <a:buSzPts val="2800"/>
              <a:buFont typeface="Georgia"/>
              <a:buNone/>
              <a:defRPr sz="2800" b="0" i="0" u="none" strike="noStrike" cap="none">
                <a:solidFill>
                  <a:schemeClr val="lt1"/>
                </a:solidFill>
                <a:latin typeface="Georgia"/>
                <a:ea typeface="Georgia"/>
                <a:cs typeface="Georgia"/>
                <a:sym typeface="Georgia"/>
              </a:defRPr>
            </a:lvl6pPr>
            <a:lvl7pPr marR="0" lvl="6" algn="l" rtl="0">
              <a:lnSpc>
                <a:spcPct val="100000"/>
              </a:lnSpc>
              <a:spcBef>
                <a:spcPts val="0"/>
              </a:spcBef>
              <a:spcAft>
                <a:spcPts val="0"/>
              </a:spcAft>
              <a:buClr>
                <a:schemeClr val="lt1"/>
              </a:buClr>
              <a:buSzPts val="2800"/>
              <a:buFont typeface="Georgia"/>
              <a:buNone/>
              <a:defRPr sz="2800" b="0" i="0" u="none" strike="noStrike" cap="none">
                <a:solidFill>
                  <a:schemeClr val="lt1"/>
                </a:solidFill>
                <a:latin typeface="Georgia"/>
                <a:ea typeface="Georgia"/>
                <a:cs typeface="Georgia"/>
                <a:sym typeface="Georgia"/>
              </a:defRPr>
            </a:lvl7pPr>
            <a:lvl8pPr marR="0" lvl="7" algn="l" rtl="0">
              <a:lnSpc>
                <a:spcPct val="100000"/>
              </a:lnSpc>
              <a:spcBef>
                <a:spcPts val="0"/>
              </a:spcBef>
              <a:spcAft>
                <a:spcPts val="0"/>
              </a:spcAft>
              <a:buClr>
                <a:schemeClr val="lt1"/>
              </a:buClr>
              <a:buSzPts val="2800"/>
              <a:buFont typeface="Georgia"/>
              <a:buNone/>
              <a:defRPr sz="2800" b="0" i="0" u="none" strike="noStrike" cap="none">
                <a:solidFill>
                  <a:schemeClr val="lt1"/>
                </a:solidFill>
                <a:latin typeface="Georgia"/>
                <a:ea typeface="Georgia"/>
                <a:cs typeface="Georgia"/>
                <a:sym typeface="Georgia"/>
              </a:defRPr>
            </a:lvl8pPr>
            <a:lvl9pPr marR="0" lvl="8" algn="l" rtl="0">
              <a:lnSpc>
                <a:spcPct val="100000"/>
              </a:lnSpc>
              <a:spcBef>
                <a:spcPts val="0"/>
              </a:spcBef>
              <a:spcAft>
                <a:spcPts val="0"/>
              </a:spcAft>
              <a:buClr>
                <a:schemeClr val="lt1"/>
              </a:buClr>
              <a:buSzPts val="2800"/>
              <a:buFont typeface="Georgia"/>
              <a:buNone/>
              <a:defRPr sz="2800" b="0" i="0" u="none" strike="noStrike" cap="none">
                <a:solidFill>
                  <a:schemeClr val="lt1"/>
                </a:solidFill>
                <a:latin typeface="Georgia"/>
                <a:ea typeface="Georgia"/>
                <a:cs typeface="Georgia"/>
                <a:sym typeface="Georgia"/>
              </a:defRPr>
            </a:lvl9pPr>
          </a:lstStyle>
          <a:p>
            <a:pPr marL="0" lvl="4" defTabSz="1219170">
              <a:buClr>
                <a:srgbClr val="FFFFFF"/>
              </a:buClr>
              <a:buSzPct val="100000"/>
            </a:pPr>
            <a:r>
              <a:rPr lang="en-US" sz="1867" kern="0" dirty="0">
                <a:solidFill>
                  <a:srgbClr val="FFFFFF"/>
                </a:solidFill>
                <a:latin typeface="Avenir Book" panose="02000503020000020003" pitchFamily="2" charset="0"/>
              </a:rPr>
              <a:t>For questions 2.1 - 2.3, </a:t>
            </a:r>
            <a:r>
              <a:rPr lang="en-US" sz="1600" kern="0" dirty="0">
                <a:solidFill>
                  <a:srgbClr val="FFFFFF"/>
                </a:solidFill>
                <a:latin typeface="Avenir Book" panose="02000503020000020003" pitchFamily="2" charset="0"/>
              </a:rPr>
              <a:t>please copy/paste the responses in </a:t>
            </a:r>
            <a:r>
              <a:rPr lang="en-US" sz="1600" kern="0" dirty="0">
                <a:solidFill>
                  <a:srgbClr val="0097A7">
                    <a:lumMod val="60000"/>
                    <a:lumOff val="40000"/>
                  </a:srgbClr>
                </a:solidFill>
                <a:latin typeface="Avenir Book" panose="02000503020000020003" pitchFamily="2" charset="0"/>
              </a:rPr>
              <a:t>blue </a:t>
            </a:r>
            <a:r>
              <a:rPr lang="en-US" sz="1600" kern="0" dirty="0">
                <a:solidFill>
                  <a:srgbClr val="FFFFFF"/>
                </a:solidFill>
                <a:latin typeface="Avenir Book" panose="02000503020000020003" pitchFamily="2" charset="0"/>
              </a:rPr>
              <a:t>into the workspace form</a:t>
            </a:r>
            <a:endParaRPr lang="en-US" sz="1867" kern="0" dirty="0">
              <a:solidFill>
                <a:srgbClr val="FFFFFF"/>
              </a:solidFill>
              <a:latin typeface="Avenir Book" panose="02000503020000020003" pitchFamily="2" charset="0"/>
            </a:endParaRPr>
          </a:p>
        </p:txBody>
      </p:sp>
      <p:sp>
        <p:nvSpPr>
          <p:cNvPr id="11" name="TextBox 10">
            <a:extLst>
              <a:ext uri="{FF2B5EF4-FFF2-40B4-BE49-F238E27FC236}">
                <a16:creationId xmlns:a16="http://schemas.microsoft.com/office/drawing/2014/main" id="{A83207A9-78D2-3CF2-1E4B-1C0C53A53143}"/>
              </a:ext>
            </a:extLst>
          </p:cNvPr>
          <p:cNvSpPr txBox="1"/>
          <p:nvPr/>
        </p:nvSpPr>
        <p:spPr>
          <a:xfrm>
            <a:off x="433917" y="2539754"/>
            <a:ext cx="9853084" cy="3334311"/>
          </a:xfrm>
          <a:prstGeom prst="rect">
            <a:avLst/>
          </a:prstGeom>
          <a:noFill/>
        </p:spPr>
        <p:txBody>
          <a:bodyPr wrap="square" rtlCol="0">
            <a:spAutoFit/>
          </a:bodyPr>
          <a:lstStyle/>
          <a:p>
            <a:pPr marL="0" lvl="8" defTabSz="1219170">
              <a:buClr>
                <a:srgbClr val="FFFFFF"/>
              </a:buClr>
              <a:buSzPct val="100000"/>
            </a:pPr>
            <a:r>
              <a:rPr lang="en-US" sz="1867" kern="0" dirty="0">
                <a:solidFill>
                  <a:srgbClr val="FFFFFF"/>
                </a:solidFill>
                <a:latin typeface="Avenir Book" panose="02000503020000020003" pitchFamily="2" charset="0"/>
                <a:cs typeface="Arial"/>
                <a:sym typeface="Arial"/>
              </a:rPr>
              <a:t>What are the specific scientific question(s) you intend to study, and why is the question important? </a:t>
            </a:r>
          </a:p>
          <a:p>
            <a:pPr marL="0" lvl="8" defTabSz="1219170">
              <a:buClr>
                <a:srgbClr val="FFFFFF"/>
              </a:buClr>
              <a:buSzPct val="100000"/>
            </a:pPr>
            <a:r>
              <a:rPr lang="en-US" sz="1333" kern="0" dirty="0">
                <a:solidFill>
                  <a:srgbClr val="0097A7">
                    <a:lumMod val="60000"/>
                    <a:lumOff val="40000"/>
                  </a:srgbClr>
                </a:solidFill>
                <a:latin typeface="Avenir Book" panose="02000503020000020003" pitchFamily="2" charset="0"/>
                <a:cs typeface="Arial"/>
                <a:sym typeface="Arial"/>
              </a:rPr>
              <a:t>This workspace is dedicated solely to educational purposes. Its purpose is for academic instruction on how to utilize </a:t>
            </a:r>
            <a:r>
              <a:rPr lang="en-US" sz="1333" kern="0" dirty="0" err="1">
                <a:solidFill>
                  <a:srgbClr val="0097A7">
                    <a:lumMod val="60000"/>
                    <a:lumOff val="40000"/>
                  </a:srgbClr>
                </a:solidFill>
                <a:latin typeface="Avenir Book" panose="02000503020000020003" pitchFamily="2" charset="0"/>
                <a:cs typeface="Arial"/>
                <a:sym typeface="Arial"/>
              </a:rPr>
              <a:t>AoU</a:t>
            </a:r>
            <a:r>
              <a:rPr lang="en-US" sz="1333" kern="0" dirty="0">
                <a:solidFill>
                  <a:srgbClr val="0097A7">
                    <a:lumMod val="60000"/>
                    <a:lumOff val="40000"/>
                  </a:srgbClr>
                </a:solidFill>
                <a:latin typeface="Avenir Book" panose="02000503020000020003" pitchFamily="2" charset="0"/>
                <a:cs typeface="Arial"/>
                <a:sym typeface="Arial"/>
              </a:rPr>
              <a:t> datasets including: accessing, manipulating, and analyzing data.</a:t>
            </a:r>
          </a:p>
          <a:p>
            <a:pPr marL="0" lvl="8" defTabSz="1219170">
              <a:buClr>
                <a:srgbClr val="FFFFFF"/>
              </a:buClr>
              <a:buSzPct val="100000"/>
            </a:pPr>
            <a:endParaRPr lang="en-US" sz="1867" kern="0" dirty="0">
              <a:solidFill>
                <a:srgbClr val="0097A7">
                  <a:lumMod val="60000"/>
                  <a:lumOff val="40000"/>
                </a:srgbClr>
              </a:solidFill>
              <a:latin typeface="Montserrat" pitchFamily="2" charset="77"/>
              <a:cs typeface="Arial"/>
              <a:sym typeface="Arial"/>
            </a:endParaRPr>
          </a:p>
          <a:p>
            <a:pPr marL="0" lvl="8" defTabSz="1219170">
              <a:buClr>
                <a:srgbClr val="FFFFFF"/>
              </a:buClr>
              <a:buSzPct val="100000"/>
            </a:pPr>
            <a:r>
              <a:rPr lang="en-US" sz="1867" kern="0" dirty="0">
                <a:solidFill>
                  <a:srgbClr val="FFFFFF"/>
                </a:solidFill>
                <a:latin typeface="Avenir Book" panose="02000503020000020003" pitchFamily="2" charset="0"/>
                <a:cs typeface="Arial"/>
                <a:sym typeface="Arial"/>
              </a:rPr>
              <a:t>What are the scientific approaches you plan to use for your study? </a:t>
            </a:r>
          </a:p>
          <a:p>
            <a:pPr marL="0" lvl="8" defTabSz="1219170">
              <a:buClr>
                <a:srgbClr val="FFFFFF"/>
              </a:buClr>
              <a:buSzPct val="100000"/>
            </a:pPr>
            <a:r>
              <a:rPr lang="en-US" sz="1333" kern="0" dirty="0">
                <a:solidFill>
                  <a:srgbClr val="0097A7">
                    <a:lumMod val="60000"/>
                    <a:lumOff val="40000"/>
                  </a:srgbClr>
                </a:solidFill>
                <a:latin typeface="Avenir Book" panose="02000503020000020003" pitchFamily="2" charset="0"/>
                <a:cs typeface="Arial"/>
                <a:sym typeface="Arial"/>
              </a:rPr>
              <a:t>This workspace is dedicated solely to educational purposes. Its purpose is for academic instruction on how to utilize </a:t>
            </a:r>
            <a:r>
              <a:rPr lang="en-US" sz="1333" kern="0" dirty="0" err="1">
                <a:solidFill>
                  <a:srgbClr val="0097A7">
                    <a:lumMod val="60000"/>
                    <a:lumOff val="40000"/>
                  </a:srgbClr>
                </a:solidFill>
                <a:latin typeface="Avenir Book" panose="02000503020000020003" pitchFamily="2" charset="0"/>
                <a:cs typeface="Arial"/>
                <a:sym typeface="Arial"/>
              </a:rPr>
              <a:t>AoU</a:t>
            </a:r>
            <a:r>
              <a:rPr lang="en-US" sz="1333" kern="0" dirty="0">
                <a:solidFill>
                  <a:srgbClr val="0097A7">
                    <a:lumMod val="60000"/>
                    <a:lumOff val="40000"/>
                  </a:srgbClr>
                </a:solidFill>
                <a:latin typeface="Avenir Book" panose="02000503020000020003" pitchFamily="2" charset="0"/>
                <a:cs typeface="Arial"/>
                <a:sym typeface="Arial"/>
              </a:rPr>
              <a:t> datasets including: accessing, manipulating, and analyzing data.</a:t>
            </a:r>
          </a:p>
          <a:p>
            <a:pPr marL="0" lvl="8" defTabSz="1219170">
              <a:buClr>
                <a:srgbClr val="FFFFFF"/>
              </a:buClr>
              <a:buSzPct val="100000"/>
            </a:pPr>
            <a:endParaRPr lang="en-US" sz="1867" kern="0" dirty="0">
              <a:solidFill>
                <a:srgbClr val="FFFFFF"/>
              </a:solidFill>
              <a:latin typeface="Avenir Book" panose="02000503020000020003" pitchFamily="2" charset="0"/>
              <a:cs typeface="Arial"/>
              <a:sym typeface="Arial"/>
            </a:endParaRPr>
          </a:p>
          <a:p>
            <a:pPr marL="0" lvl="8" defTabSz="1219170">
              <a:buClr>
                <a:srgbClr val="FFFFFF"/>
              </a:buClr>
              <a:buSzPct val="100000"/>
            </a:pPr>
            <a:r>
              <a:rPr lang="en-US" sz="1867" kern="0" dirty="0">
                <a:solidFill>
                  <a:srgbClr val="FFFFFF"/>
                </a:solidFill>
                <a:latin typeface="Avenir Book" panose="02000503020000020003" pitchFamily="2" charset="0"/>
                <a:cs typeface="Arial"/>
                <a:sym typeface="Arial"/>
              </a:rPr>
              <a:t>What are the anticipated findings from the study? How would your findings contribute to the body of scientific knowledge in the field?</a:t>
            </a:r>
          </a:p>
          <a:p>
            <a:pPr marL="0" lvl="8" defTabSz="1219170">
              <a:buClr>
                <a:srgbClr val="FFFFFF"/>
              </a:buClr>
              <a:buSzPct val="100000"/>
            </a:pPr>
            <a:r>
              <a:rPr lang="en-US" sz="1333" kern="0" dirty="0">
                <a:solidFill>
                  <a:srgbClr val="0097A7">
                    <a:lumMod val="60000"/>
                    <a:lumOff val="40000"/>
                  </a:srgbClr>
                </a:solidFill>
                <a:latin typeface="Avenir Book" panose="02000503020000020003" pitchFamily="2" charset="0"/>
                <a:cs typeface="Arial"/>
                <a:sym typeface="Arial"/>
              </a:rPr>
              <a:t>While no specific findings are anticipated from this educational endeavor, it is designed to equip researchers with the tools and knowledge necessary to explore and investigate topics related to the available </a:t>
            </a:r>
            <a:r>
              <a:rPr lang="en-US" sz="1333" kern="0" dirty="0" err="1">
                <a:solidFill>
                  <a:srgbClr val="0097A7">
                    <a:lumMod val="60000"/>
                    <a:lumOff val="40000"/>
                  </a:srgbClr>
                </a:solidFill>
                <a:latin typeface="Avenir Book" panose="02000503020000020003" pitchFamily="2" charset="0"/>
                <a:cs typeface="Arial"/>
                <a:sym typeface="Arial"/>
              </a:rPr>
              <a:t>AoU</a:t>
            </a:r>
            <a:r>
              <a:rPr lang="en-US" sz="1333" kern="0" dirty="0">
                <a:solidFill>
                  <a:srgbClr val="0097A7">
                    <a:lumMod val="60000"/>
                    <a:lumOff val="40000"/>
                  </a:srgbClr>
                </a:solidFill>
                <a:latin typeface="Avenir Book" panose="02000503020000020003" pitchFamily="2" charset="0"/>
                <a:cs typeface="Arial"/>
                <a:sym typeface="Arial"/>
              </a:rPr>
              <a:t> data.</a:t>
            </a:r>
          </a:p>
        </p:txBody>
      </p:sp>
      <p:cxnSp>
        <p:nvCxnSpPr>
          <p:cNvPr id="6" name="Straight Connector 5">
            <a:extLst>
              <a:ext uri="{FF2B5EF4-FFF2-40B4-BE49-F238E27FC236}">
                <a16:creationId xmlns:a16="http://schemas.microsoft.com/office/drawing/2014/main" id="{D7F840B7-2E5C-D802-9861-B2E0C2C284E9}"/>
              </a:ext>
            </a:extLst>
          </p:cNvPr>
          <p:cNvCxnSpPr/>
          <p:nvPr/>
        </p:nvCxnSpPr>
        <p:spPr>
          <a:xfrm>
            <a:off x="529167" y="2184487"/>
            <a:ext cx="595735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9B7105-94E4-6EB1-D296-468CEC79785D}"/>
              </a:ext>
            </a:extLst>
          </p:cNvPr>
          <p:cNvSpPr txBox="1"/>
          <p:nvPr/>
        </p:nvSpPr>
        <p:spPr>
          <a:xfrm>
            <a:off x="406401" y="925690"/>
            <a:ext cx="7869128" cy="502766"/>
          </a:xfrm>
          <a:prstGeom prst="rect">
            <a:avLst/>
          </a:prstGeom>
          <a:noFill/>
        </p:spPr>
        <p:txBody>
          <a:bodyPr wrap="square" rtlCol="0">
            <a:spAutoFit/>
          </a:bodyPr>
          <a:lstStyle/>
          <a:p>
            <a:pPr defTabSz="1219170">
              <a:buClr>
                <a:srgbClr val="000000"/>
              </a:buClr>
            </a:pPr>
            <a:r>
              <a:rPr lang="en-US" sz="2667" kern="0" dirty="0">
                <a:solidFill>
                  <a:srgbClr val="FFFFFF"/>
                </a:solidFill>
                <a:latin typeface="Avenir Book" panose="02000503020000020003" pitchFamily="2" charset="0"/>
                <a:cs typeface="Arial"/>
                <a:sym typeface="Arial"/>
              </a:rPr>
              <a:t>Research Use Statement Questions, continued</a:t>
            </a:r>
            <a:endParaRPr lang="en-US" sz="2667" b="1" kern="0" dirty="0">
              <a:solidFill>
                <a:srgbClr val="FFFFFF"/>
              </a:solidFill>
              <a:latin typeface="Avenir Book" panose="02000503020000020003" pitchFamily="2" charset="0"/>
              <a:cs typeface="Arial"/>
              <a:sym typeface="Arial"/>
            </a:endParaRPr>
          </a:p>
        </p:txBody>
      </p:sp>
    </p:spTree>
    <p:extLst>
      <p:ext uri="{BB962C8B-B14F-4D97-AF65-F5344CB8AC3E}">
        <p14:creationId xmlns:p14="http://schemas.microsoft.com/office/powerpoint/2010/main" val="2730697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993455"/>
            <a:ext cx="5376961" cy="4378387"/>
          </a:xfrm>
        </p:spPr>
        <p:txBody>
          <a:bodyPr/>
          <a:lstStyle/>
          <a:p>
            <a:pPr indent="-609585"/>
            <a:r>
              <a:rPr lang="en-US" sz="1600" dirty="0">
                <a:solidFill>
                  <a:schemeClr val="bg1"/>
                </a:solidFill>
                <a:latin typeface="Avenir Book" panose="02000503020000020003" pitchFamily="2" charset="0"/>
              </a:rPr>
              <a:t>For Question 3, choose “Other” and enter, “This workspace is dedicated solely to educational purposes and no findings will be published”, in the text box.</a:t>
            </a:r>
          </a:p>
          <a:p>
            <a:pPr indent="-609585"/>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For Question 4, choose “None of these statements apply to this research project”</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90"/>
            <a:ext cx="5806508" cy="913199"/>
          </a:xfrm>
          <a:prstGeom prst="rect">
            <a:avLst/>
          </a:prstGeom>
          <a:noFill/>
        </p:spPr>
        <p:txBody>
          <a:bodyPr wrap="square" rtlCol="0">
            <a:spAutoFit/>
          </a:bodyPr>
          <a:lstStyle/>
          <a:p>
            <a:pPr defTabSz="1219170">
              <a:buClr>
                <a:srgbClr val="000000"/>
              </a:buClr>
            </a:pPr>
            <a:r>
              <a:rPr lang="en-US" sz="2667" kern="0" dirty="0">
                <a:solidFill>
                  <a:srgbClr val="FFFFFF"/>
                </a:solidFill>
                <a:latin typeface="Avenir Book" panose="02000503020000020003" pitchFamily="2" charset="0"/>
                <a:cs typeface="Arial"/>
                <a:sym typeface="Arial"/>
              </a:rPr>
              <a:t>Research Use Statement Questions, continued</a:t>
            </a:r>
            <a:endParaRPr lang="en-US" sz="2667" b="1" kern="0" dirty="0">
              <a:solidFill>
                <a:srgbClr val="FFFFFF"/>
              </a:solidFill>
              <a:latin typeface="Avenir Book" panose="02000503020000020003" pitchFamily="2" charset="0"/>
              <a:cs typeface="Arial"/>
              <a:sym typeface="Arial"/>
            </a:endParaRPr>
          </a:p>
        </p:txBody>
      </p:sp>
      <p:sp>
        <p:nvSpPr>
          <p:cNvPr id="9" name="Rectangle 8">
            <a:extLst>
              <a:ext uri="{FF2B5EF4-FFF2-40B4-BE49-F238E27FC236}">
                <a16:creationId xmlns:a16="http://schemas.microsoft.com/office/drawing/2014/main" id="{F4843D31-4019-7F4A-F0A0-3C7388591709}"/>
              </a:ext>
            </a:extLst>
          </p:cNvPr>
          <p:cNvSpPr/>
          <p:nvPr/>
        </p:nvSpPr>
        <p:spPr>
          <a:xfrm>
            <a:off x="6096000" y="0"/>
            <a:ext cx="608539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pic>
        <p:nvPicPr>
          <p:cNvPr id="2" name="Picture 1">
            <a:extLst>
              <a:ext uri="{FF2B5EF4-FFF2-40B4-BE49-F238E27FC236}">
                <a16:creationId xmlns:a16="http://schemas.microsoft.com/office/drawing/2014/main" id="{8F0CAD92-D663-D6C6-6AA6-568A46896139}"/>
              </a:ext>
            </a:extLst>
          </p:cNvPr>
          <p:cNvPicPr>
            <a:picLocks noChangeAspect="1"/>
          </p:cNvPicPr>
          <p:nvPr/>
        </p:nvPicPr>
        <p:blipFill>
          <a:blip r:embed="rId3"/>
          <a:stretch>
            <a:fillRect/>
          </a:stretch>
        </p:blipFill>
        <p:spPr>
          <a:xfrm>
            <a:off x="6417139" y="1083366"/>
            <a:ext cx="5137018" cy="2193332"/>
          </a:xfrm>
          <a:prstGeom prst="rect">
            <a:avLst/>
          </a:prstGeom>
        </p:spPr>
      </p:pic>
      <p:pic>
        <p:nvPicPr>
          <p:cNvPr id="5" name="Picture 4">
            <a:extLst>
              <a:ext uri="{FF2B5EF4-FFF2-40B4-BE49-F238E27FC236}">
                <a16:creationId xmlns:a16="http://schemas.microsoft.com/office/drawing/2014/main" id="{F308C12F-413C-A9D7-706E-87D8DC382EA0}"/>
              </a:ext>
            </a:extLst>
          </p:cNvPr>
          <p:cNvPicPr>
            <a:picLocks noChangeAspect="1"/>
          </p:cNvPicPr>
          <p:nvPr/>
        </p:nvPicPr>
        <p:blipFill>
          <a:blip r:embed="rId4"/>
          <a:stretch>
            <a:fillRect/>
          </a:stretch>
        </p:blipFill>
        <p:spPr>
          <a:xfrm>
            <a:off x="1270172" y="4127236"/>
            <a:ext cx="9137059" cy="2324118"/>
          </a:xfrm>
          <a:prstGeom prst="rect">
            <a:avLst/>
          </a:prstGeom>
        </p:spPr>
      </p:pic>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28</a:t>
            </a:fld>
            <a:endParaRPr lang="en" kern="0" dirty="0">
              <a:solidFill>
                <a:srgbClr val="000000"/>
              </a:solidFill>
            </a:endParaRPr>
          </a:p>
        </p:txBody>
      </p:sp>
    </p:spTree>
    <p:extLst>
      <p:ext uri="{BB962C8B-B14F-4D97-AF65-F5344CB8AC3E}">
        <p14:creationId xmlns:p14="http://schemas.microsoft.com/office/powerpoint/2010/main" val="3931526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2112723"/>
            <a:ext cx="5376961" cy="4378387"/>
          </a:xfrm>
        </p:spPr>
        <p:txBody>
          <a:bodyPr/>
          <a:lstStyle/>
          <a:p>
            <a:pPr indent="-609585"/>
            <a:r>
              <a:rPr lang="en-US" sz="1600" dirty="0">
                <a:solidFill>
                  <a:schemeClr val="bg1"/>
                </a:solidFill>
                <a:latin typeface="Avenir Book" panose="02000503020000020003" pitchFamily="2" charset="0"/>
              </a:rPr>
              <a:t>For Question 5, select “No, my study will not center on underrepresented populations”</a:t>
            </a:r>
            <a:br>
              <a:rPr lang="en-US" sz="1600" dirty="0">
                <a:solidFill>
                  <a:schemeClr val="bg1"/>
                </a:solidFill>
                <a:latin typeface="Avenir Book" panose="02000503020000020003" pitchFamily="2" charset="0"/>
              </a:rPr>
            </a:br>
            <a:br>
              <a:rPr lang="en-US" sz="1467" dirty="0"/>
            </a:br>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For Question 6, choose “No, I have no concerns at this time about potential stigmatization based on my study.”</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90"/>
            <a:ext cx="5576956" cy="913199"/>
          </a:xfrm>
          <a:prstGeom prst="rect">
            <a:avLst/>
          </a:prstGeom>
          <a:noFill/>
        </p:spPr>
        <p:txBody>
          <a:bodyPr wrap="square" rtlCol="0">
            <a:spAutoFit/>
          </a:bodyPr>
          <a:lstStyle/>
          <a:p>
            <a:pPr defTabSz="1219170">
              <a:buClr>
                <a:srgbClr val="000000"/>
              </a:buClr>
            </a:pPr>
            <a:r>
              <a:rPr lang="en-US" sz="2667" kern="0" dirty="0">
                <a:solidFill>
                  <a:srgbClr val="FFFFFF"/>
                </a:solidFill>
                <a:latin typeface="Avenir Book" panose="02000503020000020003" pitchFamily="2" charset="0"/>
                <a:cs typeface="Arial"/>
                <a:sym typeface="Arial"/>
              </a:rPr>
              <a:t>Research Use Statement Questions, continued</a:t>
            </a:r>
            <a:endParaRPr lang="en-US" sz="2667" b="1" kern="0" dirty="0">
              <a:solidFill>
                <a:srgbClr val="FFFFFF"/>
              </a:solidFill>
              <a:latin typeface="Avenir Book" panose="02000503020000020003" pitchFamily="2" charset="0"/>
              <a:cs typeface="Arial"/>
              <a:sym typeface="Arial"/>
            </a:endParaRPr>
          </a:p>
        </p:txBody>
      </p:sp>
      <p:sp>
        <p:nvSpPr>
          <p:cNvPr id="9" name="Rectangle 8">
            <a:extLst>
              <a:ext uri="{FF2B5EF4-FFF2-40B4-BE49-F238E27FC236}">
                <a16:creationId xmlns:a16="http://schemas.microsoft.com/office/drawing/2014/main" id="{F4843D31-4019-7F4A-F0A0-3C7388591709}"/>
              </a:ext>
            </a:extLst>
          </p:cNvPr>
          <p:cNvSpPr/>
          <p:nvPr/>
        </p:nvSpPr>
        <p:spPr>
          <a:xfrm>
            <a:off x="5983357" y="12414"/>
            <a:ext cx="617125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pic>
        <p:nvPicPr>
          <p:cNvPr id="7" name="Picture 6">
            <a:extLst>
              <a:ext uri="{FF2B5EF4-FFF2-40B4-BE49-F238E27FC236}">
                <a16:creationId xmlns:a16="http://schemas.microsoft.com/office/drawing/2014/main" id="{D42C82E9-CDF2-63AB-97A7-BF9588289CE7}"/>
              </a:ext>
            </a:extLst>
          </p:cNvPr>
          <p:cNvPicPr>
            <a:picLocks noChangeAspect="1"/>
          </p:cNvPicPr>
          <p:nvPr/>
        </p:nvPicPr>
        <p:blipFill>
          <a:blip r:embed="rId3"/>
          <a:srcRect r="57861" b="-13981"/>
          <a:stretch/>
        </p:blipFill>
        <p:spPr>
          <a:xfrm>
            <a:off x="6459976" y="1911544"/>
            <a:ext cx="5190159" cy="830181"/>
          </a:xfrm>
          <a:prstGeom prst="rect">
            <a:avLst/>
          </a:prstGeom>
        </p:spPr>
      </p:pic>
      <p:pic>
        <p:nvPicPr>
          <p:cNvPr id="8" name="Picture 7">
            <a:extLst>
              <a:ext uri="{FF2B5EF4-FFF2-40B4-BE49-F238E27FC236}">
                <a16:creationId xmlns:a16="http://schemas.microsoft.com/office/drawing/2014/main" id="{A2AC1947-7A97-B730-49AB-199036F8FFF7}"/>
              </a:ext>
            </a:extLst>
          </p:cNvPr>
          <p:cNvPicPr>
            <a:picLocks noChangeAspect="1"/>
          </p:cNvPicPr>
          <p:nvPr/>
        </p:nvPicPr>
        <p:blipFill>
          <a:blip r:embed="rId4"/>
          <a:srcRect t="12922" r="16736"/>
          <a:stretch/>
        </p:blipFill>
        <p:spPr>
          <a:xfrm>
            <a:off x="6081901" y="3958750"/>
            <a:ext cx="5946310" cy="995641"/>
          </a:xfrm>
          <a:prstGeom prst="rect">
            <a:avLst/>
          </a:prstGeom>
        </p:spPr>
      </p:pic>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29</a:t>
            </a:fld>
            <a:endParaRPr lang="en" kern="0" dirty="0">
              <a:solidFill>
                <a:srgbClr val="000000"/>
              </a:solidFill>
            </a:endParaRPr>
          </a:p>
        </p:txBody>
      </p:sp>
    </p:spTree>
    <p:extLst>
      <p:ext uri="{BB962C8B-B14F-4D97-AF65-F5344CB8AC3E}">
        <p14:creationId xmlns:p14="http://schemas.microsoft.com/office/powerpoint/2010/main" val="1839319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C98B-4885-6C93-F837-80D8E141992A}"/>
              </a:ext>
            </a:extLst>
          </p:cNvPr>
          <p:cNvSpPr>
            <a:spLocks noGrp="1"/>
          </p:cNvSpPr>
          <p:nvPr>
            <p:ph type="title"/>
          </p:nvPr>
        </p:nvSpPr>
        <p:spPr/>
        <p:txBody>
          <a:bodyPr>
            <a:normAutofit fontScale="90000"/>
          </a:bodyPr>
          <a:lstStyle/>
          <a:p>
            <a:r>
              <a:rPr lang="en-US" dirty="0"/>
              <a:t>Part 1: Creating an account</a:t>
            </a:r>
            <a:br>
              <a:rPr lang="en-US" dirty="0"/>
            </a:br>
            <a:r>
              <a:rPr lang="en-US" dirty="0"/>
              <a:t>(15 to 20 minutes)</a:t>
            </a:r>
          </a:p>
        </p:txBody>
      </p:sp>
      <p:sp>
        <p:nvSpPr>
          <p:cNvPr id="3" name="Slide Number Placeholder 2">
            <a:extLst>
              <a:ext uri="{FF2B5EF4-FFF2-40B4-BE49-F238E27FC236}">
                <a16:creationId xmlns:a16="http://schemas.microsoft.com/office/drawing/2014/main" id="{76F14895-C9A6-3C07-C7B6-E07CAD26AEA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FFFFFF"/>
                </a:solidFill>
              </a:rPr>
              <a:pPr defTabSz="1219170">
                <a:buClr>
                  <a:srgbClr val="000000"/>
                </a:buClr>
              </a:pPr>
              <a:t>3</a:t>
            </a:fld>
            <a:endParaRPr lang="en" kern="0">
              <a:solidFill>
                <a:srgbClr val="FFFFFF"/>
              </a:solidFill>
            </a:endParaRPr>
          </a:p>
        </p:txBody>
      </p:sp>
    </p:spTree>
    <p:extLst>
      <p:ext uri="{BB962C8B-B14F-4D97-AF65-F5344CB8AC3E}">
        <p14:creationId xmlns:p14="http://schemas.microsoft.com/office/powerpoint/2010/main" val="3692298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2112723"/>
            <a:ext cx="5376961" cy="4378387"/>
          </a:xfrm>
        </p:spPr>
        <p:txBody>
          <a:bodyPr/>
          <a:lstStyle/>
          <a:p>
            <a:pPr indent="-609585"/>
            <a:r>
              <a:rPr lang="en-US" sz="1600" dirty="0">
                <a:solidFill>
                  <a:schemeClr val="bg1"/>
                </a:solidFill>
                <a:latin typeface="Avenir Book" panose="02000503020000020003" pitchFamily="2" charset="0"/>
              </a:rPr>
              <a:t>Once the form is complete, the “Create Workspace” button on the bottom of the screen will turn blue – click the button </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Click “Confirm” in the next window</a:t>
            </a:r>
            <a:endParaRPr lang="en-US" sz="1600" dirty="0"/>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90"/>
            <a:ext cx="5507382" cy="913199"/>
          </a:xfrm>
          <a:prstGeom prst="rect">
            <a:avLst/>
          </a:prstGeom>
          <a:noFill/>
        </p:spPr>
        <p:txBody>
          <a:bodyPr wrap="square" rtlCol="0">
            <a:spAutoFit/>
          </a:bodyPr>
          <a:lstStyle/>
          <a:p>
            <a:pPr defTabSz="1219170">
              <a:buClr>
                <a:srgbClr val="000000"/>
              </a:buClr>
            </a:pPr>
            <a:r>
              <a:rPr lang="en-US" sz="2667" kern="0" dirty="0">
                <a:solidFill>
                  <a:srgbClr val="FFFFFF"/>
                </a:solidFill>
                <a:latin typeface="Avenir Book" panose="02000503020000020003" pitchFamily="2" charset="0"/>
                <a:cs typeface="Arial"/>
                <a:sym typeface="Arial"/>
              </a:rPr>
              <a:t>Research Use Statement Questions, continued</a:t>
            </a:r>
            <a:endParaRPr lang="en-US" sz="2667" b="1" kern="0" dirty="0">
              <a:solidFill>
                <a:srgbClr val="FFFFFF"/>
              </a:solidFill>
              <a:latin typeface="Avenir Book" panose="02000503020000020003" pitchFamily="2" charset="0"/>
              <a:cs typeface="Arial"/>
              <a:sym typeface="Arial"/>
            </a:endParaRPr>
          </a:p>
        </p:txBody>
      </p:sp>
      <p:sp>
        <p:nvSpPr>
          <p:cNvPr id="9" name="Rectangle 8">
            <a:extLst>
              <a:ext uri="{FF2B5EF4-FFF2-40B4-BE49-F238E27FC236}">
                <a16:creationId xmlns:a16="http://schemas.microsoft.com/office/drawing/2014/main" id="{F4843D31-4019-7F4A-F0A0-3C7388591709}"/>
              </a:ext>
            </a:extLst>
          </p:cNvPr>
          <p:cNvSpPr/>
          <p:nvPr/>
        </p:nvSpPr>
        <p:spPr>
          <a:xfrm>
            <a:off x="5913783" y="19221"/>
            <a:ext cx="627821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pic>
        <p:nvPicPr>
          <p:cNvPr id="2" name="Picture 1">
            <a:extLst>
              <a:ext uri="{FF2B5EF4-FFF2-40B4-BE49-F238E27FC236}">
                <a16:creationId xmlns:a16="http://schemas.microsoft.com/office/drawing/2014/main" id="{7B228703-0281-E28B-1343-757D30278904}"/>
              </a:ext>
            </a:extLst>
          </p:cNvPr>
          <p:cNvPicPr>
            <a:picLocks noChangeAspect="1"/>
          </p:cNvPicPr>
          <p:nvPr/>
        </p:nvPicPr>
        <p:blipFill>
          <a:blip r:embed="rId3"/>
          <a:srcRect r="31944"/>
          <a:stretch/>
        </p:blipFill>
        <p:spPr>
          <a:xfrm>
            <a:off x="6096000" y="264343"/>
            <a:ext cx="5689599" cy="3540356"/>
          </a:xfrm>
          <a:prstGeom prst="rect">
            <a:avLst/>
          </a:prstGeom>
        </p:spPr>
      </p:pic>
      <p:pic>
        <p:nvPicPr>
          <p:cNvPr id="5" name="Picture 4">
            <a:extLst>
              <a:ext uri="{FF2B5EF4-FFF2-40B4-BE49-F238E27FC236}">
                <a16:creationId xmlns:a16="http://schemas.microsoft.com/office/drawing/2014/main" id="{F8B92B3A-1873-7EFE-9D13-3442759DA195}"/>
              </a:ext>
            </a:extLst>
          </p:cNvPr>
          <p:cNvPicPr>
            <a:picLocks noChangeAspect="1"/>
          </p:cNvPicPr>
          <p:nvPr/>
        </p:nvPicPr>
        <p:blipFill>
          <a:blip r:embed="rId4"/>
          <a:stretch>
            <a:fillRect/>
          </a:stretch>
        </p:blipFill>
        <p:spPr>
          <a:xfrm>
            <a:off x="6271591" y="3963088"/>
            <a:ext cx="3527615" cy="2779335"/>
          </a:xfrm>
          <a:prstGeom prst="rect">
            <a:avLst/>
          </a:prstGeom>
        </p:spPr>
      </p:pic>
      <p:sp>
        <p:nvSpPr>
          <p:cNvPr id="10" name="Oval 9">
            <a:extLst>
              <a:ext uri="{FF2B5EF4-FFF2-40B4-BE49-F238E27FC236}">
                <a16:creationId xmlns:a16="http://schemas.microsoft.com/office/drawing/2014/main" id="{67965F8C-E698-2B5C-36FE-24D72F08F623}"/>
              </a:ext>
            </a:extLst>
          </p:cNvPr>
          <p:cNvSpPr/>
          <p:nvPr/>
        </p:nvSpPr>
        <p:spPr>
          <a:xfrm>
            <a:off x="7052071" y="3344181"/>
            <a:ext cx="1613392" cy="418381"/>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1" name="Oval 10">
            <a:extLst>
              <a:ext uri="{FF2B5EF4-FFF2-40B4-BE49-F238E27FC236}">
                <a16:creationId xmlns:a16="http://schemas.microsoft.com/office/drawing/2014/main" id="{7C5AAB3F-AD2B-2E6F-DC3B-404C08B7EAFB}"/>
              </a:ext>
            </a:extLst>
          </p:cNvPr>
          <p:cNvSpPr/>
          <p:nvPr/>
        </p:nvSpPr>
        <p:spPr>
          <a:xfrm>
            <a:off x="8833861" y="6318225"/>
            <a:ext cx="1001789" cy="34576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30</a:t>
            </a:fld>
            <a:endParaRPr lang="en" kern="0" dirty="0">
              <a:solidFill>
                <a:srgbClr val="000000"/>
              </a:solidFill>
            </a:endParaRPr>
          </a:p>
        </p:txBody>
      </p:sp>
    </p:spTree>
    <p:extLst>
      <p:ext uri="{BB962C8B-B14F-4D97-AF65-F5344CB8AC3E}">
        <p14:creationId xmlns:p14="http://schemas.microsoft.com/office/powerpoint/2010/main" val="3114055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395190" y="1720242"/>
            <a:ext cx="5376961" cy="4770868"/>
          </a:xfrm>
        </p:spPr>
        <p:txBody>
          <a:bodyPr/>
          <a:lstStyle/>
          <a:p>
            <a:pPr indent="-609585"/>
            <a:r>
              <a:rPr lang="en-US" sz="1600" dirty="0">
                <a:solidFill>
                  <a:schemeClr val="bg1"/>
                </a:solidFill>
                <a:latin typeface="Avenir Book" panose="02000503020000020003" pitchFamily="2" charset="0"/>
              </a:rPr>
              <a:t>Now you should be in your newly created workspace</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Navigate to the “About” section</a:t>
            </a:r>
            <a:br>
              <a:rPr lang="en-US" sz="1600" dirty="0">
                <a:solidFill>
                  <a:schemeClr val="bg1"/>
                </a:solidFill>
                <a:latin typeface="Avenir Book" panose="02000503020000020003" pitchFamily="2" charset="0"/>
              </a:rPr>
            </a:br>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Choose “Share”</a:t>
            </a:r>
            <a:r>
              <a:rPr lang="en-US" sz="1467" dirty="0"/>
              <a:t> and </a:t>
            </a:r>
            <a:r>
              <a:rPr lang="en-US" sz="1600" dirty="0">
                <a:solidFill>
                  <a:schemeClr val="bg1"/>
                </a:solidFill>
                <a:latin typeface="Avenir Book" panose="02000503020000020003" pitchFamily="2" charset="0"/>
              </a:rPr>
              <a:t>begin typing my name in the “Find collaborators” search field </a:t>
            </a:r>
          </a:p>
          <a:p>
            <a:pPr indent="-609585"/>
            <a:endParaRPr lang="en-US" sz="1600" dirty="0">
              <a:solidFill>
                <a:schemeClr val="bg1"/>
              </a:solidFill>
              <a:latin typeface="Avenir Book" panose="02000503020000020003" pitchFamily="2" charset="0"/>
            </a:endParaRPr>
          </a:p>
          <a:p>
            <a:pPr indent="-609585"/>
            <a:r>
              <a:rPr lang="en-US" sz="1600" dirty="0">
                <a:solidFill>
                  <a:schemeClr val="bg1"/>
                </a:solidFill>
                <a:latin typeface="Avenir Book" panose="02000503020000020003" pitchFamily="2" charset="0"/>
              </a:rPr>
              <a:t>Click the </a:t>
            </a:r>
            <a:r>
              <a:rPr lang="en-US" sz="1600" i="1" dirty="0">
                <a:solidFill>
                  <a:schemeClr val="bg1"/>
                </a:solidFill>
                <a:latin typeface="Avenir Book" panose="02000503020000020003" pitchFamily="2" charset="0"/>
              </a:rPr>
              <a:t>plus </a:t>
            </a:r>
            <a:r>
              <a:rPr lang="en-US" sz="1600" dirty="0">
                <a:solidFill>
                  <a:schemeClr val="bg1"/>
                </a:solidFill>
                <a:latin typeface="Avenir Book" panose="02000503020000020003" pitchFamily="2" charset="0"/>
              </a:rPr>
              <a:t>button</a:t>
            </a:r>
            <a:r>
              <a:rPr lang="en-US" sz="1467" dirty="0"/>
              <a:t> and </a:t>
            </a:r>
            <a:r>
              <a:rPr lang="en-US" sz="1600" dirty="0">
                <a:solidFill>
                  <a:schemeClr val="bg1"/>
                </a:solidFill>
                <a:latin typeface="Avenir Book" panose="02000503020000020003" pitchFamily="2" charset="0"/>
              </a:rPr>
              <a:t>click “Save” to ensure your workspace will be shared with me</a:t>
            </a:r>
            <a:br>
              <a:rPr lang="en-US" sz="1600" dirty="0">
                <a:solidFill>
                  <a:schemeClr val="bg1"/>
                </a:solidFill>
                <a:latin typeface="Avenir Book" panose="02000503020000020003" pitchFamily="2" charset="0"/>
              </a:rPr>
            </a:br>
            <a:r>
              <a:rPr lang="en-US" sz="1467" i="1" dirty="0">
                <a:solidFill>
                  <a:schemeClr val="bg1"/>
                </a:solidFill>
                <a:latin typeface="Avenir Book" panose="02000503020000020003" pitchFamily="2" charset="0"/>
              </a:rPr>
              <a:t>*Sharing your workspace with me will be proof that you’ve met the prerequisites for All of Us training</a:t>
            </a:r>
            <a:br>
              <a:rPr lang="en-US" sz="1600" dirty="0">
                <a:solidFill>
                  <a:schemeClr val="bg1"/>
                </a:solidFill>
                <a:latin typeface="Avenir Book" panose="02000503020000020003" pitchFamily="2" charset="0"/>
              </a:rPr>
            </a:br>
            <a:br>
              <a:rPr lang="en-US" sz="1600" dirty="0"/>
            </a:br>
            <a:endParaRPr lang="en-US" sz="1600" dirty="0"/>
          </a:p>
          <a:p>
            <a:pPr indent="-609585"/>
            <a:endParaRPr lang="en-US" sz="1600" dirty="0"/>
          </a:p>
        </p:txBody>
      </p:sp>
      <p:sp>
        <p:nvSpPr>
          <p:cNvPr id="9" name="Rectangle 8">
            <a:extLst>
              <a:ext uri="{FF2B5EF4-FFF2-40B4-BE49-F238E27FC236}">
                <a16:creationId xmlns:a16="http://schemas.microsoft.com/office/drawing/2014/main" id="{F4843D31-4019-7F4A-F0A0-3C7388591709}"/>
              </a:ext>
            </a:extLst>
          </p:cNvPr>
          <p:cNvSpPr/>
          <p:nvPr/>
        </p:nvSpPr>
        <p:spPr>
          <a:xfrm>
            <a:off x="6446634" y="0"/>
            <a:ext cx="573475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6" name="TextBox 5">
            <a:extLst>
              <a:ext uri="{FF2B5EF4-FFF2-40B4-BE49-F238E27FC236}">
                <a16:creationId xmlns:a16="http://schemas.microsoft.com/office/drawing/2014/main" id="{27C61F64-CFB2-28E3-8095-034AD813B5D9}"/>
              </a:ext>
            </a:extLst>
          </p:cNvPr>
          <p:cNvSpPr txBox="1"/>
          <p:nvPr/>
        </p:nvSpPr>
        <p:spPr>
          <a:xfrm>
            <a:off x="406401" y="925689"/>
            <a:ext cx="5781456" cy="502766"/>
          </a:xfrm>
          <a:prstGeom prst="rect">
            <a:avLst/>
          </a:prstGeom>
          <a:noFill/>
        </p:spPr>
        <p:txBody>
          <a:bodyPr wrap="squar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Your Workspace</a:t>
            </a:r>
          </a:p>
        </p:txBody>
      </p:sp>
      <p:pic>
        <p:nvPicPr>
          <p:cNvPr id="7" name="Picture 6">
            <a:extLst>
              <a:ext uri="{FF2B5EF4-FFF2-40B4-BE49-F238E27FC236}">
                <a16:creationId xmlns:a16="http://schemas.microsoft.com/office/drawing/2014/main" id="{1DDFFF18-76C1-941B-D093-C1BBF610C04D}"/>
              </a:ext>
            </a:extLst>
          </p:cNvPr>
          <p:cNvPicPr>
            <a:picLocks noChangeAspect="1"/>
          </p:cNvPicPr>
          <p:nvPr/>
        </p:nvPicPr>
        <p:blipFill>
          <a:blip r:embed="rId3"/>
          <a:stretch>
            <a:fillRect/>
          </a:stretch>
        </p:blipFill>
        <p:spPr>
          <a:xfrm>
            <a:off x="6767080" y="359556"/>
            <a:ext cx="5203897" cy="2552545"/>
          </a:xfrm>
          <a:prstGeom prst="rect">
            <a:avLst/>
          </a:prstGeom>
        </p:spPr>
      </p:pic>
      <p:pic>
        <p:nvPicPr>
          <p:cNvPr id="8" name="Picture 7">
            <a:extLst>
              <a:ext uri="{FF2B5EF4-FFF2-40B4-BE49-F238E27FC236}">
                <a16:creationId xmlns:a16="http://schemas.microsoft.com/office/drawing/2014/main" id="{E4376980-B90E-A230-ECED-7A382421431A}"/>
              </a:ext>
            </a:extLst>
          </p:cNvPr>
          <p:cNvPicPr>
            <a:picLocks noChangeAspect="1"/>
          </p:cNvPicPr>
          <p:nvPr/>
        </p:nvPicPr>
        <p:blipFill>
          <a:blip r:embed="rId4"/>
          <a:stretch>
            <a:fillRect/>
          </a:stretch>
        </p:blipFill>
        <p:spPr>
          <a:xfrm>
            <a:off x="6808238" y="3196812"/>
            <a:ext cx="2820103" cy="565709"/>
          </a:xfrm>
          <a:prstGeom prst="rect">
            <a:avLst/>
          </a:prstGeom>
        </p:spPr>
      </p:pic>
      <p:sp>
        <p:nvSpPr>
          <p:cNvPr id="11" name="Oval 10">
            <a:extLst>
              <a:ext uri="{FF2B5EF4-FFF2-40B4-BE49-F238E27FC236}">
                <a16:creationId xmlns:a16="http://schemas.microsoft.com/office/drawing/2014/main" id="{7C5AAB3F-AD2B-2E6F-DC3B-404C08B7EAFB}"/>
              </a:ext>
            </a:extLst>
          </p:cNvPr>
          <p:cNvSpPr/>
          <p:nvPr/>
        </p:nvSpPr>
        <p:spPr>
          <a:xfrm>
            <a:off x="8667505" y="3411999"/>
            <a:ext cx="969187" cy="20226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12" name="Picture 11">
            <a:extLst>
              <a:ext uri="{FF2B5EF4-FFF2-40B4-BE49-F238E27FC236}">
                <a16:creationId xmlns:a16="http://schemas.microsoft.com/office/drawing/2014/main" id="{FC8DC44D-3C58-672A-9AB5-E5C73D252DAF}"/>
              </a:ext>
            </a:extLst>
          </p:cNvPr>
          <p:cNvPicPr>
            <a:picLocks noChangeAspect="1"/>
          </p:cNvPicPr>
          <p:nvPr/>
        </p:nvPicPr>
        <p:blipFill>
          <a:blip r:embed="rId5"/>
          <a:stretch>
            <a:fillRect/>
          </a:stretch>
        </p:blipFill>
        <p:spPr>
          <a:xfrm>
            <a:off x="6792802" y="3953358"/>
            <a:ext cx="3311527" cy="1005428"/>
          </a:xfrm>
          <a:prstGeom prst="rect">
            <a:avLst/>
          </a:prstGeom>
          <a:ln>
            <a:solidFill>
              <a:schemeClr val="tx1"/>
            </a:solidFill>
          </a:ln>
        </p:spPr>
      </p:pic>
      <p:pic>
        <p:nvPicPr>
          <p:cNvPr id="13" name="Picture 12">
            <a:extLst>
              <a:ext uri="{FF2B5EF4-FFF2-40B4-BE49-F238E27FC236}">
                <a16:creationId xmlns:a16="http://schemas.microsoft.com/office/drawing/2014/main" id="{8FDBD0F1-41B9-C216-DD7C-466BE85F6EFB}"/>
              </a:ext>
            </a:extLst>
          </p:cNvPr>
          <p:cNvPicPr>
            <a:picLocks noChangeAspect="1"/>
          </p:cNvPicPr>
          <p:nvPr/>
        </p:nvPicPr>
        <p:blipFill>
          <a:blip r:embed="rId6"/>
          <a:stretch>
            <a:fillRect/>
          </a:stretch>
        </p:blipFill>
        <p:spPr>
          <a:xfrm>
            <a:off x="6781004" y="5063460"/>
            <a:ext cx="3351033" cy="1569072"/>
          </a:xfrm>
          <a:prstGeom prst="rect">
            <a:avLst/>
          </a:prstGeom>
          <a:ln>
            <a:solidFill>
              <a:schemeClr val="tx1"/>
            </a:solidFill>
          </a:ln>
        </p:spPr>
      </p:pic>
      <p:sp>
        <p:nvSpPr>
          <p:cNvPr id="14" name="Oval 13">
            <a:extLst>
              <a:ext uri="{FF2B5EF4-FFF2-40B4-BE49-F238E27FC236}">
                <a16:creationId xmlns:a16="http://schemas.microsoft.com/office/drawing/2014/main" id="{EEDE0B65-0777-AF6E-0FF3-42D3B824B9D6}"/>
              </a:ext>
            </a:extLst>
          </p:cNvPr>
          <p:cNvSpPr/>
          <p:nvPr/>
        </p:nvSpPr>
        <p:spPr>
          <a:xfrm>
            <a:off x="9544832" y="4391811"/>
            <a:ext cx="286707" cy="28457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5" name="Oval 14">
            <a:extLst>
              <a:ext uri="{FF2B5EF4-FFF2-40B4-BE49-F238E27FC236}">
                <a16:creationId xmlns:a16="http://schemas.microsoft.com/office/drawing/2014/main" id="{28FDE29A-99B8-3073-034E-DE5743390711}"/>
              </a:ext>
            </a:extLst>
          </p:cNvPr>
          <p:cNvSpPr/>
          <p:nvPr/>
        </p:nvSpPr>
        <p:spPr>
          <a:xfrm>
            <a:off x="9288745" y="5947822"/>
            <a:ext cx="790532" cy="64922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31</a:t>
            </a:fld>
            <a:endParaRPr lang="en" kern="0" dirty="0">
              <a:solidFill>
                <a:srgbClr val="000000"/>
              </a:solidFill>
            </a:endParaRPr>
          </a:p>
        </p:txBody>
      </p:sp>
    </p:spTree>
    <p:extLst>
      <p:ext uri="{BB962C8B-B14F-4D97-AF65-F5344CB8AC3E}">
        <p14:creationId xmlns:p14="http://schemas.microsoft.com/office/powerpoint/2010/main" val="1867287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D14B-0065-5258-3603-8CC645288A2E}"/>
              </a:ext>
            </a:extLst>
          </p:cNvPr>
          <p:cNvSpPr>
            <a:spLocks noGrp="1"/>
          </p:cNvSpPr>
          <p:nvPr>
            <p:ph type="title"/>
          </p:nvPr>
        </p:nvSpPr>
        <p:spPr>
          <a:xfrm>
            <a:off x="415600" y="1895921"/>
            <a:ext cx="11360800" cy="3066159"/>
          </a:xfrm>
        </p:spPr>
        <p:txBody>
          <a:bodyPr>
            <a:normAutofit/>
          </a:bodyPr>
          <a:lstStyle/>
          <a:p>
            <a:pPr algn="ctr"/>
            <a:r>
              <a:rPr lang="en-US" dirty="0"/>
              <a:t>If you have questions or run into issues, </a:t>
            </a:r>
            <a:br>
              <a:rPr lang="en-US" dirty="0"/>
            </a:br>
            <a:r>
              <a:rPr lang="en-US" dirty="0"/>
              <a:t>please email Max Wegener at</a:t>
            </a:r>
            <a:br>
              <a:rPr lang="en-US" dirty="0"/>
            </a:br>
            <a:br>
              <a:rPr lang="en-US" dirty="0"/>
            </a:br>
            <a:r>
              <a:rPr lang="en-US"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Maximilian.Wegener@yale.edu</a:t>
            </a:r>
            <a:r>
              <a:rPr lang="en-US" dirty="0">
                <a:solidFill>
                  <a:schemeClr val="accent5">
                    <a:lumMod val="60000"/>
                    <a:lumOff val="40000"/>
                  </a:schemeClr>
                </a:solidFill>
              </a:rPr>
              <a:t>  </a:t>
            </a:r>
          </a:p>
        </p:txBody>
      </p:sp>
      <p:sp>
        <p:nvSpPr>
          <p:cNvPr id="4" name="Slide Number Placeholder 3">
            <a:extLst>
              <a:ext uri="{FF2B5EF4-FFF2-40B4-BE49-F238E27FC236}">
                <a16:creationId xmlns:a16="http://schemas.microsoft.com/office/drawing/2014/main" id="{169F1DC1-88EF-B345-30ED-272ACB9840A5}"/>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FFFFFF"/>
                </a:solidFill>
              </a:rPr>
              <a:pPr defTabSz="1219170">
                <a:buClr>
                  <a:srgbClr val="000000"/>
                </a:buClr>
              </a:pPr>
              <a:t>32</a:t>
            </a:fld>
            <a:endParaRPr lang="en" kern="0">
              <a:solidFill>
                <a:srgbClr val="FFFFFF"/>
              </a:solidFill>
            </a:endParaRPr>
          </a:p>
        </p:txBody>
      </p:sp>
    </p:spTree>
    <p:extLst>
      <p:ext uri="{BB962C8B-B14F-4D97-AF65-F5344CB8AC3E}">
        <p14:creationId xmlns:p14="http://schemas.microsoft.com/office/powerpoint/2010/main" val="852501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10C58F-3EC6-3CCF-272E-89ABC843C6F6}"/>
              </a:ext>
            </a:extLst>
          </p:cNvPr>
          <p:cNvSpPr/>
          <p:nvPr/>
        </p:nvSpPr>
        <p:spPr>
          <a:xfrm>
            <a:off x="4673600" y="0"/>
            <a:ext cx="7518400" cy="6858000"/>
          </a:xfrm>
          <a:prstGeom prst="rect">
            <a:avLst/>
          </a:prstGeom>
          <a:solidFill>
            <a:srgbClr val="E9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0829DD51-3826-FDB5-E9BA-83BADB433925}"/>
              </a:ext>
            </a:extLst>
          </p:cNvPr>
          <p:cNvSpPr>
            <a:spLocks noGrp="1"/>
          </p:cNvSpPr>
          <p:nvPr>
            <p:ph type="body" idx="1"/>
          </p:nvPr>
        </p:nvSpPr>
        <p:spPr>
          <a:xfrm>
            <a:off x="406400" y="1557867"/>
            <a:ext cx="4086579" cy="4984044"/>
          </a:xfrm>
        </p:spPr>
        <p:txBody>
          <a:bodyPr/>
          <a:lstStyle/>
          <a:p>
            <a:pPr indent="-609585"/>
            <a:r>
              <a:rPr lang="en-US" sz="1733" dirty="0"/>
              <a:t>Navigate to the </a:t>
            </a:r>
            <a:r>
              <a:rPr lang="en-US" sz="1733" dirty="0">
                <a:solidFill>
                  <a:schemeClr val="bg1"/>
                </a:solidFill>
              </a:rPr>
              <a:t>All</a:t>
            </a:r>
            <a:r>
              <a:rPr lang="en-US" sz="1733" dirty="0"/>
              <a:t> of Us </a:t>
            </a:r>
            <a:r>
              <a:rPr lang="en-US" sz="1733" dirty="0">
                <a:solidFill>
                  <a:schemeClr val="accent5">
                    <a:lumMod val="40000"/>
                    <a:lumOff val="60000"/>
                  </a:schemeClr>
                </a:solidFill>
                <a:hlinkClick r:id="rId3">
                  <a:extLst>
                    <a:ext uri="{A12FA001-AC4F-418D-AE19-62706E023703}">
                      <ahyp:hlinkClr xmlns:ahyp="http://schemas.microsoft.com/office/drawing/2018/hyperlinkcolor" val="tx"/>
                    </a:ext>
                  </a:extLst>
                </a:hlinkClick>
              </a:rPr>
              <a:t>here</a:t>
            </a:r>
            <a:r>
              <a:rPr lang="en-US" sz="1733" dirty="0">
                <a:solidFill>
                  <a:schemeClr val="accent5">
                    <a:lumMod val="40000"/>
                    <a:lumOff val="60000"/>
                  </a:schemeClr>
                </a:solidFill>
              </a:rPr>
              <a:t> </a:t>
            </a:r>
            <a:br>
              <a:rPr lang="en-US" sz="1733" dirty="0">
                <a:solidFill>
                  <a:schemeClr val="accent5">
                    <a:lumMod val="40000"/>
                    <a:lumOff val="60000"/>
                  </a:schemeClr>
                </a:solidFill>
              </a:rPr>
            </a:br>
            <a:r>
              <a:rPr lang="en-US" sz="1733" i="1" dirty="0">
                <a:solidFill>
                  <a:schemeClr val="bg1"/>
                </a:solidFill>
              </a:rPr>
              <a:t>*Chrome is recommended</a:t>
            </a:r>
          </a:p>
          <a:p>
            <a:pPr marL="0" indent="0">
              <a:buNone/>
            </a:pPr>
            <a:endParaRPr lang="en-US" sz="1733" dirty="0">
              <a:solidFill>
                <a:schemeClr val="accent5">
                  <a:lumMod val="40000"/>
                  <a:lumOff val="60000"/>
                </a:schemeClr>
              </a:solidFill>
            </a:endParaRPr>
          </a:p>
          <a:p>
            <a:pPr indent="-609585"/>
            <a:r>
              <a:rPr lang="en-US" sz="1733" dirty="0">
                <a:solidFill>
                  <a:schemeClr val="bg1"/>
                </a:solidFill>
              </a:rPr>
              <a:t>Choose “Create Account”</a:t>
            </a:r>
            <a:br>
              <a:rPr lang="en-US" sz="1733" dirty="0">
                <a:solidFill>
                  <a:schemeClr val="bg1"/>
                </a:solidFill>
              </a:rPr>
            </a:br>
            <a:endParaRPr lang="en-US" sz="1733" dirty="0">
              <a:solidFill>
                <a:schemeClr val="bg1"/>
              </a:solidFill>
            </a:endParaRPr>
          </a:p>
          <a:p>
            <a:pPr indent="-609585"/>
            <a:r>
              <a:rPr lang="en-US" sz="1733" dirty="0">
                <a:solidFill>
                  <a:schemeClr val="bg1"/>
                </a:solidFill>
              </a:rPr>
              <a:t>Read the </a:t>
            </a:r>
            <a:r>
              <a:rPr lang="en-US" sz="1733" i="1" dirty="0">
                <a:solidFill>
                  <a:schemeClr val="bg1"/>
                </a:solidFill>
              </a:rPr>
              <a:t>Terms of Use and Privacy Statement </a:t>
            </a:r>
            <a:r>
              <a:rPr lang="en-US" sz="1733" dirty="0">
                <a:solidFill>
                  <a:schemeClr val="bg1"/>
                </a:solidFill>
              </a:rPr>
              <a:t>and</a:t>
            </a:r>
            <a:r>
              <a:rPr lang="en-US" sz="1733" i="1" dirty="0">
                <a:solidFill>
                  <a:schemeClr val="bg1"/>
                </a:solidFill>
              </a:rPr>
              <a:t> </a:t>
            </a:r>
            <a:r>
              <a:rPr lang="en-US" sz="1733" dirty="0">
                <a:solidFill>
                  <a:schemeClr val="bg1"/>
                </a:solidFill>
              </a:rPr>
              <a:t>check the box “I have read, understand…” to continue</a:t>
            </a:r>
          </a:p>
        </p:txBody>
      </p:sp>
      <p:sp>
        <p:nvSpPr>
          <p:cNvPr id="4" name="Slide Number Placeholder 3">
            <a:extLst>
              <a:ext uri="{FF2B5EF4-FFF2-40B4-BE49-F238E27FC236}">
                <a16:creationId xmlns:a16="http://schemas.microsoft.com/office/drawing/2014/main" id="{F8714715-B1F5-4360-88D4-EBD6988FF14B}"/>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4</a:t>
            </a:fld>
            <a:endParaRPr lang="en" kern="0" dirty="0">
              <a:solidFill>
                <a:srgbClr val="000000"/>
              </a:solidFill>
            </a:endParaRPr>
          </a:p>
        </p:txBody>
      </p:sp>
      <p:pic>
        <p:nvPicPr>
          <p:cNvPr id="5" name="Picture 4">
            <a:extLst>
              <a:ext uri="{FF2B5EF4-FFF2-40B4-BE49-F238E27FC236}">
                <a16:creationId xmlns:a16="http://schemas.microsoft.com/office/drawing/2014/main" id="{0D948DB6-29B6-586A-5EAB-914A22002D88}"/>
              </a:ext>
            </a:extLst>
          </p:cNvPr>
          <p:cNvPicPr>
            <a:picLocks noChangeAspect="1"/>
          </p:cNvPicPr>
          <p:nvPr/>
        </p:nvPicPr>
        <p:blipFill rotWithShape="1">
          <a:blip r:embed="rId4"/>
          <a:srcRect l="18852" t="10072" r="24150"/>
          <a:stretch/>
        </p:blipFill>
        <p:spPr>
          <a:xfrm>
            <a:off x="4815555" y="377686"/>
            <a:ext cx="7230022" cy="5724360"/>
          </a:xfrm>
          <a:prstGeom prst="rect">
            <a:avLst/>
          </a:prstGeom>
        </p:spPr>
      </p:pic>
      <p:sp>
        <p:nvSpPr>
          <p:cNvPr id="6" name="Oval 5">
            <a:extLst>
              <a:ext uri="{FF2B5EF4-FFF2-40B4-BE49-F238E27FC236}">
                <a16:creationId xmlns:a16="http://schemas.microsoft.com/office/drawing/2014/main" id="{4F0A47BF-08BA-8041-DCD3-3DB605F68EE5}"/>
              </a:ext>
            </a:extLst>
          </p:cNvPr>
          <p:cNvSpPr/>
          <p:nvPr/>
        </p:nvSpPr>
        <p:spPr>
          <a:xfrm>
            <a:off x="5351292" y="5475992"/>
            <a:ext cx="5185390" cy="5392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7" name="Oval 6">
            <a:extLst>
              <a:ext uri="{FF2B5EF4-FFF2-40B4-BE49-F238E27FC236}">
                <a16:creationId xmlns:a16="http://schemas.microsoft.com/office/drawing/2014/main" id="{A83A692D-F318-ED04-8746-22A7407F0032}"/>
              </a:ext>
            </a:extLst>
          </p:cNvPr>
          <p:cNvSpPr/>
          <p:nvPr/>
        </p:nvSpPr>
        <p:spPr>
          <a:xfrm>
            <a:off x="10927423" y="5261345"/>
            <a:ext cx="984700" cy="4902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8" name="TextBox 7">
            <a:extLst>
              <a:ext uri="{FF2B5EF4-FFF2-40B4-BE49-F238E27FC236}">
                <a16:creationId xmlns:a16="http://schemas.microsoft.com/office/drawing/2014/main" id="{EF4A363C-7949-C950-A645-97442291AEED}"/>
              </a:ext>
            </a:extLst>
          </p:cNvPr>
          <p:cNvSpPr txBox="1"/>
          <p:nvPr/>
        </p:nvSpPr>
        <p:spPr>
          <a:xfrm>
            <a:off x="406401" y="925689"/>
            <a:ext cx="1739579"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To start…</a:t>
            </a:r>
          </a:p>
        </p:txBody>
      </p:sp>
    </p:spTree>
    <p:extLst>
      <p:ext uri="{BB962C8B-B14F-4D97-AF65-F5344CB8AC3E}">
        <p14:creationId xmlns:p14="http://schemas.microsoft.com/office/powerpoint/2010/main" val="308742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81DF01-C52F-9B86-7036-03F1B3B8D8B9}"/>
              </a:ext>
            </a:extLst>
          </p:cNvPr>
          <p:cNvSpPr/>
          <p:nvPr/>
        </p:nvSpPr>
        <p:spPr>
          <a:xfrm>
            <a:off x="4673600" y="0"/>
            <a:ext cx="7518400" cy="6858000"/>
          </a:xfrm>
          <a:prstGeom prst="rect">
            <a:avLst/>
          </a:prstGeom>
          <a:solidFill>
            <a:srgbClr val="E9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6155897F-D1F9-4AE5-DBD4-4DC60A8BAEDF}"/>
              </a:ext>
            </a:extLst>
          </p:cNvPr>
          <p:cNvSpPr>
            <a:spLocks noGrp="1"/>
          </p:cNvSpPr>
          <p:nvPr>
            <p:ph type="body" idx="1"/>
          </p:nvPr>
        </p:nvSpPr>
        <p:spPr>
          <a:xfrm>
            <a:off x="393697" y="1557867"/>
            <a:ext cx="4097868" cy="3820760"/>
          </a:xfrm>
        </p:spPr>
        <p:txBody>
          <a:bodyPr/>
          <a:lstStyle/>
          <a:p>
            <a:pPr indent="-609585"/>
            <a:r>
              <a:rPr lang="en-US" sz="1733" dirty="0"/>
              <a:t>Select institution [Yale University]</a:t>
            </a:r>
            <a:br>
              <a:rPr lang="en-US" sz="1733" dirty="0"/>
            </a:br>
            <a:endParaRPr lang="en-US" sz="1733" dirty="0"/>
          </a:p>
          <a:p>
            <a:pPr indent="-609585"/>
            <a:r>
              <a:rPr lang="en-US" sz="1733" dirty="0"/>
              <a:t>Add your </a:t>
            </a:r>
            <a:r>
              <a:rPr lang="en-US" sz="1733" dirty="0" err="1"/>
              <a:t>yale.edu</a:t>
            </a:r>
            <a:r>
              <a:rPr lang="en-US" sz="1733" dirty="0"/>
              <a:t> email address</a:t>
            </a:r>
            <a:br>
              <a:rPr lang="en-US" sz="1733" dirty="0"/>
            </a:br>
            <a:endParaRPr lang="en-US" sz="1733" dirty="0"/>
          </a:p>
          <a:p>
            <a:pPr indent="-609585"/>
            <a:r>
              <a:rPr lang="en-US" sz="1733" dirty="0"/>
              <a:t>Choose your role</a:t>
            </a:r>
            <a:br>
              <a:rPr lang="en-US" sz="1733" dirty="0"/>
            </a:br>
            <a:endParaRPr lang="en-US" sz="1733" dirty="0"/>
          </a:p>
          <a:p>
            <a:pPr indent="-609585"/>
            <a:r>
              <a:rPr lang="en-US" sz="1867" dirty="0"/>
              <a:t>Click “Next”</a:t>
            </a:r>
          </a:p>
        </p:txBody>
      </p:sp>
      <p:sp>
        <p:nvSpPr>
          <p:cNvPr id="4" name="Slide Number Placeholder 3">
            <a:extLst>
              <a:ext uri="{FF2B5EF4-FFF2-40B4-BE49-F238E27FC236}">
                <a16:creationId xmlns:a16="http://schemas.microsoft.com/office/drawing/2014/main" id="{5F2B1325-648C-6AF8-B5B9-F6900D7328F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5</a:t>
            </a:fld>
            <a:endParaRPr lang="en" kern="0" dirty="0">
              <a:solidFill>
                <a:srgbClr val="000000"/>
              </a:solidFill>
            </a:endParaRPr>
          </a:p>
        </p:txBody>
      </p:sp>
      <p:pic>
        <p:nvPicPr>
          <p:cNvPr id="9" name="Picture 8" descr="A screenshot of a computer screen&#10;&#10;Description automatically generated">
            <a:extLst>
              <a:ext uri="{FF2B5EF4-FFF2-40B4-BE49-F238E27FC236}">
                <a16:creationId xmlns:a16="http://schemas.microsoft.com/office/drawing/2014/main" id="{0EEE3B05-69B8-6339-A92F-CB7A3B10041E}"/>
              </a:ext>
            </a:extLst>
          </p:cNvPr>
          <p:cNvPicPr>
            <a:picLocks noChangeAspect="1"/>
          </p:cNvPicPr>
          <p:nvPr/>
        </p:nvPicPr>
        <p:blipFill>
          <a:blip r:embed="rId3"/>
          <a:stretch>
            <a:fillRect/>
          </a:stretch>
        </p:blipFill>
        <p:spPr>
          <a:xfrm>
            <a:off x="4846865" y="564445"/>
            <a:ext cx="7209668" cy="5729111"/>
          </a:xfrm>
          <a:prstGeom prst="rect">
            <a:avLst/>
          </a:prstGeom>
        </p:spPr>
      </p:pic>
      <p:sp>
        <p:nvSpPr>
          <p:cNvPr id="10" name="TextBox 9">
            <a:extLst>
              <a:ext uri="{FF2B5EF4-FFF2-40B4-BE49-F238E27FC236}">
                <a16:creationId xmlns:a16="http://schemas.microsoft.com/office/drawing/2014/main" id="{52B2F60C-D317-A68B-0A3E-E03FEE7D73EE}"/>
              </a:ext>
            </a:extLst>
          </p:cNvPr>
          <p:cNvSpPr txBox="1"/>
          <p:nvPr/>
        </p:nvSpPr>
        <p:spPr>
          <a:xfrm>
            <a:off x="406400" y="925689"/>
            <a:ext cx="1207382"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Step 1</a:t>
            </a:r>
          </a:p>
        </p:txBody>
      </p:sp>
    </p:spTree>
    <p:extLst>
      <p:ext uri="{BB962C8B-B14F-4D97-AF65-F5344CB8AC3E}">
        <p14:creationId xmlns:p14="http://schemas.microsoft.com/office/powerpoint/2010/main" val="686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5E26AE-30D7-9011-189A-A720132C073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FFFFFF"/>
                </a:solidFill>
              </a:rPr>
              <a:pPr defTabSz="1219170">
                <a:buClr>
                  <a:srgbClr val="000000"/>
                </a:buClr>
              </a:pPr>
              <a:t>6</a:t>
            </a:fld>
            <a:endParaRPr lang="en" kern="0">
              <a:solidFill>
                <a:srgbClr val="FFFFFF"/>
              </a:solidFill>
            </a:endParaRPr>
          </a:p>
        </p:txBody>
      </p:sp>
      <p:sp>
        <p:nvSpPr>
          <p:cNvPr id="2" name="Text Placeholder 2">
            <a:extLst>
              <a:ext uri="{FF2B5EF4-FFF2-40B4-BE49-F238E27FC236}">
                <a16:creationId xmlns:a16="http://schemas.microsoft.com/office/drawing/2014/main" id="{F3B05DF8-A53E-CA37-88D1-44F4EB410956}"/>
              </a:ext>
            </a:extLst>
          </p:cNvPr>
          <p:cNvSpPr txBox="1">
            <a:spLocks/>
          </p:cNvSpPr>
          <p:nvPr/>
        </p:nvSpPr>
        <p:spPr>
          <a:xfrm>
            <a:off x="970845" y="1569420"/>
            <a:ext cx="10035823" cy="484266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venir"/>
              <a:buChar char="●"/>
              <a:defRPr sz="1800" b="0" i="0" u="none" strike="noStrike" cap="none">
                <a:solidFill>
                  <a:schemeClr val="lt1"/>
                </a:solidFill>
                <a:latin typeface="Avenir"/>
                <a:ea typeface="Avenir"/>
                <a:cs typeface="Avenir"/>
                <a:sym typeface="Avenir"/>
              </a:defRPr>
            </a:lvl1pPr>
            <a:lvl2pPr marL="914400" marR="0" lvl="1" indent="-317500" algn="l" rtl="0">
              <a:lnSpc>
                <a:spcPct val="115000"/>
              </a:lnSpc>
              <a:spcBef>
                <a:spcPts val="0"/>
              </a:spcBef>
              <a:spcAft>
                <a:spcPts val="0"/>
              </a:spcAft>
              <a:buClr>
                <a:schemeClr val="lt1"/>
              </a:buClr>
              <a:buSzPts val="1400"/>
              <a:buFont typeface="Avenir"/>
              <a:buChar char="○"/>
              <a:defRPr sz="1400" b="0" i="0" u="none" strike="noStrike" cap="none">
                <a:solidFill>
                  <a:schemeClr val="lt1"/>
                </a:solidFill>
                <a:latin typeface="Avenir"/>
                <a:ea typeface="Avenir"/>
                <a:cs typeface="Avenir"/>
                <a:sym typeface="Avenir"/>
              </a:defRPr>
            </a:lvl2pPr>
            <a:lvl3pPr marL="1371600" marR="0" lvl="2" indent="-317500" algn="l" rtl="0">
              <a:lnSpc>
                <a:spcPct val="115000"/>
              </a:lnSpc>
              <a:spcBef>
                <a:spcPts val="0"/>
              </a:spcBef>
              <a:spcAft>
                <a:spcPts val="0"/>
              </a:spcAft>
              <a:buClr>
                <a:schemeClr val="lt1"/>
              </a:buClr>
              <a:buSzPts val="1400"/>
              <a:buFont typeface="Avenir"/>
              <a:buChar char="■"/>
              <a:defRPr sz="1400" b="0" i="0" u="none" strike="noStrike" cap="none">
                <a:solidFill>
                  <a:schemeClr val="lt1"/>
                </a:solidFill>
                <a:latin typeface="Avenir"/>
                <a:ea typeface="Avenir"/>
                <a:cs typeface="Avenir"/>
                <a:sym typeface="Avenir"/>
              </a:defRPr>
            </a:lvl3pPr>
            <a:lvl4pPr marL="1828800" marR="0" lvl="3" indent="-317500" algn="l" rtl="0">
              <a:lnSpc>
                <a:spcPct val="115000"/>
              </a:lnSpc>
              <a:spcBef>
                <a:spcPts val="0"/>
              </a:spcBef>
              <a:spcAft>
                <a:spcPts val="0"/>
              </a:spcAft>
              <a:buClr>
                <a:schemeClr val="lt1"/>
              </a:buClr>
              <a:buSzPts val="1400"/>
              <a:buFont typeface="Avenir"/>
              <a:buChar char="●"/>
              <a:defRPr sz="1400" b="0" i="0" u="none" strike="noStrike" cap="none">
                <a:solidFill>
                  <a:schemeClr val="lt1"/>
                </a:solidFill>
                <a:latin typeface="Avenir"/>
                <a:ea typeface="Avenir"/>
                <a:cs typeface="Avenir"/>
                <a:sym typeface="Avenir"/>
              </a:defRPr>
            </a:lvl4pPr>
            <a:lvl5pPr marL="2286000" marR="0" lvl="4" indent="-317500" algn="l" rtl="0">
              <a:lnSpc>
                <a:spcPct val="115000"/>
              </a:lnSpc>
              <a:spcBef>
                <a:spcPts val="0"/>
              </a:spcBef>
              <a:spcAft>
                <a:spcPts val="0"/>
              </a:spcAft>
              <a:buClr>
                <a:schemeClr val="lt1"/>
              </a:buClr>
              <a:buSzPts val="1400"/>
              <a:buFont typeface="Avenir"/>
              <a:buChar char="○"/>
              <a:defRPr sz="1400" b="0" i="0" u="none" strike="noStrike" cap="none">
                <a:solidFill>
                  <a:schemeClr val="lt1"/>
                </a:solidFill>
                <a:latin typeface="Avenir"/>
                <a:ea typeface="Avenir"/>
                <a:cs typeface="Avenir"/>
                <a:sym typeface="Avenir"/>
              </a:defRPr>
            </a:lvl5pPr>
            <a:lvl6pPr marL="2743200" marR="0" lvl="5" indent="-317500" algn="l" rtl="0">
              <a:lnSpc>
                <a:spcPct val="115000"/>
              </a:lnSpc>
              <a:spcBef>
                <a:spcPts val="0"/>
              </a:spcBef>
              <a:spcAft>
                <a:spcPts val="0"/>
              </a:spcAft>
              <a:buClr>
                <a:schemeClr val="lt1"/>
              </a:buClr>
              <a:buSzPts val="1400"/>
              <a:buFont typeface="Avenir"/>
              <a:buChar char="■"/>
              <a:defRPr sz="1400" b="0" i="0" u="none" strike="noStrike" cap="none">
                <a:solidFill>
                  <a:schemeClr val="lt1"/>
                </a:solidFill>
                <a:latin typeface="Avenir"/>
                <a:ea typeface="Avenir"/>
                <a:cs typeface="Avenir"/>
                <a:sym typeface="Avenir"/>
              </a:defRPr>
            </a:lvl6pPr>
            <a:lvl7pPr marL="3200400" marR="0" lvl="6" indent="-317500" algn="l" rtl="0">
              <a:lnSpc>
                <a:spcPct val="115000"/>
              </a:lnSpc>
              <a:spcBef>
                <a:spcPts val="0"/>
              </a:spcBef>
              <a:spcAft>
                <a:spcPts val="0"/>
              </a:spcAft>
              <a:buClr>
                <a:schemeClr val="lt1"/>
              </a:buClr>
              <a:buSzPts val="1400"/>
              <a:buFont typeface="Avenir"/>
              <a:buChar char="●"/>
              <a:defRPr sz="1400" b="0" i="0" u="none" strike="noStrike" cap="none">
                <a:solidFill>
                  <a:schemeClr val="lt1"/>
                </a:solidFill>
                <a:latin typeface="Avenir"/>
                <a:ea typeface="Avenir"/>
                <a:cs typeface="Avenir"/>
                <a:sym typeface="Avenir"/>
              </a:defRPr>
            </a:lvl7pPr>
            <a:lvl8pPr marL="3657600" marR="0" lvl="7" indent="-317500" algn="l" rtl="0">
              <a:lnSpc>
                <a:spcPct val="115000"/>
              </a:lnSpc>
              <a:spcBef>
                <a:spcPts val="0"/>
              </a:spcBef>
              <a:spcAft>
                <a:spcPts val="0"/>
              </a:spcAft>
              <a:buClr>
                <a:schemeClr val="lt1"/>
              </a:buClr>
              <a:buSzPts val="1400"/>
              <a:buFont typeface="Avenir"/>
              <a:buChar char="○"/>
              <a:defRPr sz="1400" b="0" i="0" u="none" strike="noStrike" cap="none">
                <a:solidFill>
                  <a:schemeClr val="lt1"/>
                </a:solidFill>
                <a:latin typeface="Avenir"/>
                <a:ea typeface="Avenir"/>
                <a:cs typeface="Avenir"/>
                <a:sym typeface="Avenir"/>
              </a:defRPr>
            </a:lvl8pPr>
            <a:lvl9pPr marL="4114800" marR="0" lvl="8" indent="-317500" algn="l" rtl="0">
              <a:lnSpc>
                <a:spcPct val="115000"/>
              </a:lnSpc>
              <a:spcBef>
                <a:spcPts val="0"/>
              </a:spcBef>
              <a:spcAft>
                <a:spcPts val="0"/>
              </a:spcAft>
              <a:buClr>
                <a:schemeClr val="lt1"/>
              </a:buClr>
              <a:buSzPts val="1400"/>
              <a:buFont typeface="Avenir"/>
              <a:buChar char="■"/>
              <a:defRPr sz="1400" b="0" i="0" u="none" strike="noStrike" cap="none">
                <a:solidFill>
                  <a:schemeClr val="lt1"/>
                </a:solidFill>
                <a:latin typeface="Avenir"/>
                <a:ea typeface="Avenir"/>
                <a:cs typeface="Avenir"/>
                <a:sym typeface="Avenir"/>
              </a:defRPr>
            </a:lvl9pPr>
          </a:lstStyle>
          <a:p>
            <a:pPr marL="609585" indent="-609585" defTabSz="1219170">
              <a:buClr>
                <a:srgbClr val="FFFFFF"/>
              </a:buClr>
            </a:pPr>
            <a:r>
              <a:rPr lang="en-US" sz="1733" kern="0" dirty="0">
                <a:solidFill>
                  <a:srgbClr val="FFFFFF"/>
                </a:solidFill>
              </a:rPr>
              <a:t>Create your username (this will setup a Google account ending in @</a:t>
            </a:r>
            <a:r>
              <a:rPr lang="en-US" sz="1733" kern="0" dirty="0" err="1">
                <a:solidFill>
                  <a:srgbClr val="FFFFFF"/>
                </a:solidFill>
              </a:rPr>
              <a:t>researchallofus.org</a:t>
            </a:r>
            <a:r>
              <a:rPr lang="en-US" sz="1733" kern="0" dirty="0">
                <a:solidFill>
                  <a:srgbClr val="FFFFFF"/>
                </a:solidFill>
              </a:rPr>
              <a:t>)</a:t>
            </a:r>
            <a:br>
              <a:rPr lang="en-US" sz="1733" kern="0" dirty="0">
                <a:solidFill>
                  <a:srgbClr val="FFFFFF"/>
                </a:solidFill>
              </a:rPr>
            </a:br>
            <a:endParaRPr lang="en-US" sz="1733" kern="0" dirty="0">
              <a:solidFill>
                <a:srgbClr val="FFFFFF"/>
              </a:solidFill>
            </a:endParaRPr>
          </a:p>
          <a:p>
            <a:pPr marL="609585" indent="-609585" defTabSz="1219170">
              <a:buClr>
                <a:srgbClr val="FFFFFF"/>
              </a:buClr>
            </a:pPr>
            <a:r>
              <a:rPr lang="en-US" sz="1733" kern="0" dirty="0">
                <a:solidFill>
                  <a:srgbClr val="FFFFFF"/>
                </a:solidFill>
              </a:rPr>
              <a:t>Add your personal information</a:t>
            </a:r>
            <a:br>
              <a:rPr lang="en-US" sz="1733" kern="0" dirty="0">
                <a:solidFill>
                  <a:srgbClr val="FFFFFF"/>
                </a:solidFill>
              </a:rPr>
            </a:br>
            <a:endParaRPr lang="en-US" sz="1733" kern="0" dirty="0">
              <a:solidFill>
                <a:srgbClr val="FFFFFF"/>
              </a:solidFill>
            </a:endParaRPr>
          </a:p>
          <a:p>
            <a:pPr marL="609585" indent="-609585" defTabSz="1219170">
              <a:buClr>
                <a:srgbClr val="FFFFFF"/>
              </a:buClr>
            </a:pPr>
            <a:r>
              <a:rPr lang="en-US" sz="1733" kern="0" dirty="0">
                <a:solidFill>
                  <a:srgbClr val="FFFFFF"/>
                </a:solidFill>
              </a:rPr>
              <a:t>Add your institutional address (use the </a:t>
            </a:r>
            <a:r>
              <a:rPr lang="en-US" sz="1733" kern="0" dirty="0">
                <a:solidFill>
                  <a:srgbClr val="0097A7">
                    <a:lumMod val="40000"/>
                    <a:lumOff val="60000"/>
                  </a:srgbClr>
                </a:solidFill>
                <a:hlinkClick r:id="rId3">
                  <a:extLst>
                    <a:ext uri="{A12FA001-AC4F-418D-AE19-62706E023703}">
                      <ahyp:hlinkClr xmlns:ahyp="http://schemas.microsoft.com/office/drawing/2018/hyperlinkcolor" val="tx"/>
                    </a:ext>
                  </a:extLst>
                </a:hlinkClick>
              </a:rPr>
              <a:t>Yale Staff directory</a:t>
            </a:r>
            <a:r>
              <a:rPr lang="en-US" sz="1733" kern="0" dirty="0">
                <a:solidFill>
                  <a:srgbClr val="0097A7">
                    <a:lumMod val="40000"/>
                    <a:lumOff val="60000"/>
                  </a:srgbClr>
                </a:solidFill>
              </a:rPr>
              <a:t> </a:t>
            </a:r>
            <a:r>
              <a:rPr lang="en-US" sz="1733" kern="0" dirty="0">
                <a:solidFill>
                  <a:srgbClr val="FFFFFF"/>
                </a:solidFill>
              </a:rPr>
              <a:t>to find your address)</a:t>
            </a:r>
            <a:br>
              <a:rPr lang="en-US" sz="1733" kern="0" dirty="0">
                <a:solidFill>
                  <a:srgbClr val="FFFFFF"/>
                </a:solidFill>
              </a:rPr>
            </a:br>
            <a:endParaRPr lang="en-US" sz="1733" kern="0" dirty="0">
              <a:solidFill>
                <a:srgbClr val="FFFFFF"/>
              </a:solidFill>
            </a:endParaRPr>
          </a:p>
          <a:p>
            <a:pPr marL="609585" indent="-609585" defTabSz="1219170">
              <a:buClr>
                <a:srgbClr val="FFFFFF"/>
              </a:buClr>
            </a:pPr>
            <a:r>
              <a:rPr lang="en-US" sz="1733" kern="0" dirty="0">
                <a:solidFill>
                  <a:srgbClr val="FFFFFF"/>
                </a:solidFill>
              </a:rPr>
              <a:t>Write a brief statement about your background, experience, and research interests</a:t>
            </a:r>
            <a:br>
              <a:rPr lang="en-US" sz="1733" kern="0" dirty="0">
                <a:solidFill>
                  <a:srgbClr val="FFFFFF"/>
                </a:solidFill>
              </a:rPr>
            </a:br>
            <a:r>
              <a:rPr lang="en-US" sz="1733" b="1" kern="0" dirty="0">
                <a:solidFill>
                  <a:srgbClr val="000000"/>
                </a:solidFill>
                <a:highlight>
                  <a:srgbClr val="FFFF00"/>
                </a:highlight>
              </a:rPr>
              <a:t>IMPORTANT – This will be publicly available</a:t>
            </a:r>
            <a:br>
              <a:rPr lang="en-US" sz="1733" b="1" kern="0" dirty="0">
                <a:solidFill>
                  <a:srgbClr val="000000"/>
                </a:solidFill>
                <a:highlight>
                  <a:srgbClr val="FFFF00"/>
                </a:highlight>
              </a:rPr>
            </a:br>
            <a:endParaRPr lang="en-US" sz="1733" kern="0" dirty="0">
              <a:solidFill>
                <a:srgbClr val="000000"/>
              </a:solidFill>
              <a:highlight>
                <a:srgbClr val="FFFF00"/>
              </a:highlight>
            </a:endParaRPr>
          </a:p>
          <a:p>
            <a:pPr marL="609585" indent="-609585" defTabSz="1219170">
              <a:buClr>
                <a:srgbClr val="FFFFFF"/>
              </a:buClr>
            </a:pPr>
            <a:r>
              <a:rPr lang="en-US" sz="1733" kern="0" dirty="0">
                <a:solidFill>
                  <a:srgbClr val="FFFFFF"/>
                </a:solidFill>
              </a:rPr>
              <a:t>Select how you heard about </a:t>
            </a:r>
            <a:r>
              <a:rPr lang="en-US" sz="1733" i="1" kern="0" dirty="0">
                <a:solidFill>
                  <a:srgbClr val="FFFFFF"/>
                </a:solidFill>
              </a:rPr>
              <a:t>All of Us</a:t>
            </a:r>
            <a:br>
              <a:rPr lang="en-US" sz="1733" kern="0" dirty="0">
                <a:solidFill>
                  <a:srgbClr val="FFFFFF"/>
                </a:solidFill>
              </a:rPr>
            </a:br>
            <a:endParaRPr lang="en-US" sz="1733" kern="0" dirty="0">
              <a:solidFill>
                <a:srgbClr val="FFFFFF"/>
              </a:solidFill>
            </a:endParaRPr>
          </a:p>
          <a:p>
            <a:pPr marL="609585" indent="-609585" defTabSz="1219170">
              <a:buClr>
                <a:srgbClr val="FFFFFF"/>
              </a:buClr>
            </a:pPr>
            <a:r>
              <a:rPr lang="en-US" sz="1733" kern="0" dirty="0">
                <a:solidFill>
                  <a:srgbClr val="FFFFFF"/>
                </a:solidFill>
              </a:rPr>
              <a:t>Add your demographic information</a:t>
            </a:r>
            <a:br>
              <a:rPr lang="en-US" sz="1733" kern="0" dirty="0">
                <a:solidFill>
                  <a:srgbClr val="FFFFFF"/>
                </a:solidFill>
              </a:rPr>
            </a:br>
            <a:endParaRPr lang="en-US" sz="1733" kern="0" dirty="0">
              <a:solidFill>
                <a:srgbClr val="FFFFFF"/>
              </a:solidFill>
            </a:endParaRPr>
          </a:p>
          <a:p>
            <a:pPr marL="609585" indent="-609585" defTabSz="1219170">
              <a:buClr>
                <a:srgbClr val="FFFFFF"/>
              </a:buClr>
            </a:pPr>
            <a:r>
              <a:rPr lang="en-US" sz="1733" kern="0" dirty="0">
                <a:solidFill>
                  <a:srgbClr val="FFFFFF"/>
                </a:solidFill>
              </a:rPr>
              <a:t>Click “Submit”</a:t>
            </a:r>
          </a:p>
          <a:p>
            <a:pPr marL="990575" lvl="1" indent="-380990" defTabSz="1219170">
              <a:buClr>
                <a:srgbClr val="FFFFFF"/>
              </a:buClr>
            </a:pPr>
            <a:endParaRPr lang="en-US" sz="1733" kern="0" dirty="0">
              <a:solidFill>
                <a:srgbClr val="FFFFFF"/>
              </a:solidFill>
            </a:endParaRPr>
          </a:p>
        </p:txBody>
      </p:sp>
      <p:sp>
        <p:nvSpPr>
          <p:cNvPr id="5" name="TextBox 4">
            <a:extLst>
              <a:ext uri="{FF2B5EF4-FFF2-40B4-BE49-F238E27FC236}">
                <a16:creationId xmlns:a16="http://schemas.microsoft.com/office/drawing/2014/main" id="{48C58A1E-55F7-F3DE-6E27-25E8C732C691}"/>
              </a:ext>
            </a:extLst>
          </p:cNvPr>
          <p:cNvSpPr txBox="1"/>
          <p:nvPr/>
        </p:nvSpPr>
        <p:spPr>
          <a:xfrm>
            <a:off x="406400" y="925689"/>
            <a:ext cx="1207382"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Step 2</a:t>
            </a:r>
          </a:p>
        </p:txBody>
      </p:sp>
    </p:spTree>
    <p:extLst>
      <p:ext uri="{BB962C8B-B14F-4D97-AF65-F5344CB8AC3E}">
        <p14:creationId xmlns:p14="http://schemas.microsoft.com/office/powerpoint/2010/main" val="249914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11796D-67DB-19B5-04D7-55F8A08AC001}"/>
              </a:ext>
            </a:extLst>
          </p:cNvPr>
          <p:cNvSpPr/>
          <p:nvPr/>
        </p:nvSpPr>
        <p:spPr>
          <a:xfrm>
            <a:off x="6457243" y="0"/>
            <a:ext cx="5734756" cy="6858000"/>
          </a:xfrm>
          <a:prstGeom prst="rect">
            <a:avLst/>
          </a:prstGeom>
          <a:solidFill>
            <a:srgbClr val="E9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A99A6306-05DE-706B-D2C1-990E93C68BB4}"/>
              </a:ext>
            </a:extLst>
          </p:cNvPr>
          <p:cNvSpPr>
            <a:spLocks noGrp="1"/>
          </p:cNvSpPr>
          <p:nvPr>
            <p:ph type="body" idx="1"/>
          </p:nvPr>
        </p:nvSpPr>
        <p:spPr>
          <a:xfrm>
            <a:off x="411000" y="1555717"/>
            <a:ext cx="5617267" cy="4111305"/>
          </a:xfrm>
        </p:spPr>
        <p:txBody>
          <a:bodyPr/>
          <a:lstStyle/>
          <a:p>
            <a:pPr indent="-609585"/>
            <a:r>
              <a:rPr lang="en-US" sz="1733" dirty="0"/>
              <a:t>After you click submit, you will see a confirmation page stating your account was created</a:t>
            </a:r>
            <a:br>
              <a:rPr lang="en-US" sz="1733" dirty="0"/>
            </a:br>
            <a:endParaRPr lang="en-US" sz="1733" dirty="0"/>
          </a:p>
          <a:p>
            <a:pPr indent="-609585"/>
            <a:r>
              <a:rPr lang="en-US" sz="1733" dirty="0"/>
              <a:t>Check your Yale address for a welcome email containing your temporary password and a link to complete your registration from</a:t>
            </a:r>
            <a:br>
              <a:rPr lang="en-US" sz="1733" dirty="0"/>
            </a:br>
            <a:endParaRPr lang="en-US" sz="1733" dirty="0"/>
          </a:p>
          <a:p>
            <a:pPr indent="-609585"/>
            <a:r>
              <a:rPr lang="en-US" sz="1733" b="1" dirty="0"/>
              <a:t>IMPORTANT</a:t>
            </a:r>
            <a:r>
              <a:rPr lang="en-US" sz="1733" dirty="0"/>
              <a:t>: Click the “Complete Registration” button to ensure your account is successfully authenticated</a:t>
            </a:r>
          </a:p>
          <a:p>
            <a:pPr indent="-609585"/>
            <a:endParaRPr lang="en-US" sz="1733" dirty="0"/>
          </a:p>
          <a:p>
            <a:pPr indent="-609585"/>
            <a:endParaRPr lang="en-US" sz="1733" dirty="0"/>
          </a:p>
        </p:txBody>
      </p:sp>
      <p:sp>
        <p:nvSpPr>
          <p:cNvPr id="4" name="Slide Number Placeholder 3">
            <a:extLst>
              <a:ext uri="{FF2B5EF4-FFF2-40B4-BE49-F238E27FC236}">
                <a16:creationId xmlns:a16="http://schemas.microsoft.com/office/drawing/2014/main" id="{EF054FCC-8FC3-8CC6-9E36-13B190AC991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7</a:t>
            </a:fld>
            <a:endParaRPr lang="en" kern="0" dirty="0">
              <a:solidFill>
                <a:srgbClr val="000000"/>
              </a:solidFill>
            </a:endParaRPr>
          </a:p>
        </p:txBody>
      </p:sp>
      <p:pic>
        <p:nvPicPr>
          <p:cNvPr id="7" name="Picture 6">
            <a:extLst>
              <a:ext uri="{FF2B5EF4-FFF2-40B4-BE49-F238E27FC236}">
                <a16:creationId xmlns:a16="http://schemas.microsoft.com/office/drawing/2014/main" id="{3C2916A5-2E5C-2AD2-3A94-66E27B06C44B}"/>
              </a:ext>
            </a:extLst>
          </p:cNvPr>
          <p:cNvPicPr>
            <a:picLocks noChangeAspect="1"/>
          </p:cNvPicPr>
          <p:nvPr/>
        </p:nvPicPr>
        <p:blipFill rotWithShape="1">
          <a:blip r:embed="rId3"/>
          <a:srcRect b="15290"/>
          <a:stretch/>
        </p:blipFill>
        <p:spPr>
          <a:xfrm>
            <a:off x="7762462" y="74067"/>
            <a:ext cx="3812390" cy="3828765"/>
          </a:xfrm>
          <a:prstGeom prst="rect">
            <a:avLst/>
          </a:prstGeom>
        </p:spPr>
      </p:pic>
      <p:pic>
        <p:nvPicPr>
          <p:cNvPr id="9" name="Picture 8">
            <a:extLst>
              <a:ext uri="{FF2B5EF4-FFF2-40B4-BE49-F238E27FC236}">
                <a16:creationId xmlns:a16="http://schemas.microsoft.com/office/drawing/2014/main" id="{2F749544-6DA5-67C3-AD6C-2BFAA51745E9}"/>
              </a:ext>
            </a:extLst>
          </p:cNvPr>
          <p:cNvPicPr>
            <a:picLocks noChangeAspect="1"/>
          </p:cNvPicPr>
          <p:nvPr/>
        </p:nvPicPr>
        <p:blipFill>
          <a:blip r:embed="rId4"/>
          <a:stretch>
            <a:fillRect/>
          </a:stretch>
        </p:blipFill>
        <p:spPr>
          <a:xfrm>
            <a:off x="6665871" y="3951948"/>
            <a:ext cx="5317499" cy="2422148"/>
          </a:xfrm>
          <a:prstGeom prst="rect">
            <a:avLst/>
          </a:prstGeom>
        </p:spPr>
      </p:pic>
      <p:sp>
        <p:nvSpPr>
          <p:cNvPr id="2" name="TextBox 1">
            <a:extLst>
              <a:ext uri="{FF2B5EF4-FFF2-40B4-BE49-F238E27FC236}">
                <a16:creationId xmlns:a16="http://schemas.microsoft.com/office/drawing/2014/main" id="{0F42DF6E-523A-6133-D1C9-C43D29B15804}"/>
              </a:ext>
            </a:extLst>
          </p:cNvPr>
          <p:cNvSpPr txBox="1"/>
          <p:nvPr/>
        </p:nvSpPr>
        <p:spPr>
          <a:xfrm>
            <a:off x="406400" y="925689"/>
            <a:ext cx="2252540"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Confirmation</a:t>
            </a:r>
          </a:p>
        </p:txBody>
      </p:sp>
    </p:spTree>
    <p:extLst>
      <p:ext uri="{BB962C8B-B14F-4D97-AF65-F5344CB8AC3E}">
        <p14:creationId xmlns:p14="http://schemas.microsoft.com/office/powerpoint/2010/main" val="3656570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A95788-DA25-336B-15C9-27B46AA7A5E6}"/>
              </a:ext>
            </a:extLst>
          </p:cNvPr>
          <p:cNvSpPr/>
          <p:nvPr/>
        </p:nvSpPr>
        <p:spPr>
          <a:xfrm>
            <a:off x="6457243" y="0"/>
            <a:ext cx="5734756" cy="6858000"/>
          </a:xfrm>
          <a:prstGeom prst="rect">
            <a:avLst/>
          </a:prstGeom>
          <a:solidFill>
            <a:srgbClr val="E9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B69513F5-8249-F437-136F-BC278E36E309}"/>
              </a:ext>
            </a:extLst>
          </p:cNvPr>
          <p:cNvSpPr>
            <a:spLocks noGrp="1"/>
          </p:cNvSpPr>
          <p:nvPr>
            <p:ph type="body" idx="1"/>
          </p:nvPr>
        </p:nvSpPr>
        <p:spPr>
          <a:xfrm>
            <a:off x="403580" y="1566336"/>
            <a:ext cx="5466643" cy="4416777"/>
          </a:xfrm>
        </p:spPr>
        <p:txBody>
          <a:bodyPr/>
          <a:lstStyle/>
          <a:p>
            <a:pPr indent="-609585"/>
            <a:r>
              <a:rPr lang="en-US" sz="1733" dirty="0"/>
              <a:t>After clicking “Complete Registration” you will be sent to the </a:t>
            </a:r>
            <a:r>
              <a:rPr lang="en-US" sz="1733" i="1" dirty="0"/>
              <a:t>All of Us </a:t>
            </a:r>
            <a:r>
              <a:rPr lang="en-US" sz="1733" dirty="0"/>
              <a:t>Researcher Workbench - </a:t>
            </a:r>
            <a:r>
              <a:rPr lang="en-US" sz="1733" b="1" dirty="0"/>
              <a:t>click “Sign In”</a:t>
            </a:r>
            <a:br>
              <a:rPr lang="en-US" sz="1733" dirty="0"/>
            </a:br>
            <a:endParaRPr lang="en-US" sz="1733" dirty="0"/>
          </a:p>
          <a:p>
            <a:pPr indent="-609585"/>
            <a:r>
              <a:rPr lang="en-US" sz="1733" dirty="0"/>
              <a:t>Input your </a:t>
            </a:r>
            <a:r>
              <a:rPr lang="en-US" sz="1733" i="1" dirty="0"/>
              <a:t>All of Us </a:t>
            </a:r>
            <a:r>
              <a:rPr lang="en-US" sz="1733" dirty="0"/>
              <a:t>username (see welcome email)</a:t>
            </a:r>
            <a:br>
              <a:rPr lang="en-US" sz="1733" dirty="0"/>
            </a:br>
            <a:endParaRPr lang="en-US" sz="1733" dirty="0"/>
          </a:p>
          <a:p>
            <a:pPr indent="-609585"/>
            <a:r>
              <a:rPr lang="en-US" sz="1733" dirty="0"/>
              <a:t>Input your </a:t>
            </a:r>
            <a:r>
              <a:rPr lang="en-US" sz="1733" i="1" dirty="0"/>
              <a:t>All of Us </a:t>
            </a:r>
            <a:r>
              <a:rPr lang="en-US" sz="1733" dirty="0"/>
              <a:t>temporary password (see welcome email)</a:t>
            </a:r>
          </a:p>
          <a:p>
            <a:pPr indent="-609585"/>
            <a:endParaRPr lang="en-US" sz="1733" dirty="0"/>
          </a:p>
          <a:p>
            <a:pPr indent="-609585"/>
            <a:endParaRPr lang="en-US" sz="1733" dirty="0"/>
          </a:p>
          <a:p>
            <a:pPr indent="-609585"/>
            <a:endParaRPr lang="en-US" sz="1733" dirty="0"/>
          </a:p>
        </p:txBody>
      </p:sp>
      <p:sp>
        <p:nvSpPr>
          <p:cNvPr id="4" name="Slide Number Placeholder 3">
            <a:extLst>
              <a:ext uri="{FF2B5EF4-FFF2-40B4-BE49-F238E27FC236}">
                <a16:creationId xmlns:a16="http://schemas.microsoft.com/office/drawing/2014/main" id="{3A9D4F20-2D5B-5229-4DE0-63FE6E5867A2}"/>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8</a:t>
            </a:fld>
            <a:endParaRPr lang="en" kern="0" dirty="0">
              <a:solidFill>
                <a:srgbClr val="000000"/>
              </a:solidFill>
            </a:endParaRPr>
          </a:p>
        </p:txBody>
      </p:sp>
      <p:grpSp>
        <p:nvGrpSpPr>
          <p:cNvPr id="2" name="Group 1">
            <a:extLst>
              <a:ext uri="{FF2B5EF4-FFF2-40B4-BE49-F238E27FC236}">
                <a16:creationId xmlns:a16="http://schemas.microsoft.com/office/drawing/2014/main" id="{8E0F701B-7557-EB08-6703-F93DEC709288}"/>
              </a:ext>
            </a:extLst>
          </p:cNvPr>
          <p:cNvGrpSpPr/>
          <p:nvPr/>
        </p:nvGrpSpPr>
        <p:grpSpPr>
          <a:xfrm>
            <a:off x="7869873" y="256138"/>
            <a:ext cx="2864388" cy="3441219"/>
            <a:chOff x="846240" y="2019383"/>
            <a:chExt cx="1902954" cy="2424001"/>
          </a:xfrm>
        </p:grpSpPr>
        <p:pic>
          <p:nvPicPr>
            <p:cNvPr id="5" name="Picture 4">
              <a:extLst>
                <a:ext uri="{FF2B5EF4-FFF2-40B4-BE49-F238E27FC236}">
                  <a16:creationId xmlns:a16="http://schemas.microsoft.com/office/drawing/2014/main" id="{21F9C944-5424-9E17-E6DF-2F71145F2389}"/>
                </a:ext>
              </a:extLst>
            </p:cNvPr>
            <p:cNvPicPr>
              <a:picLocks noChangeAspect="1"/>
            </p:cNvPicPr>
            <p:nvPr/>
          </p:nvPicPr>
          <p:blipFill>
            <a:blip r:embed="rId3"/>
            <a:stretch>
              <a:fillRect/>
            </a:stretch>
          </p:blipFill>
          <p:spPr>
            <a:xfrm>
              <a:off x="846240" y="2019383"/>
              <a:ext cx="1902954" cy="2424001"/>
            </a:xfrm>
            <a:prstGeom prst="rect">
              <a:avLst/>
            </a:prstGeom>
          </p:spPr>
        </p:pic>
        <p:sp>
          <p:nvSpPr>
            <p:cNvPr id="6" name="Oval 5">
              <a:extLst>
                <a:ext uri="{FF2B5EF4-FFF2-40B4-BE49-F238E27FC236}">
                  <a16:creationId xmlns:a16="http://schemas.microsoft.com/office/drawing/2014/main" id="{29CD02C0-195F-0E59-118F-5CF29C048762}"/>
                </a:ext>
              </a:extLst>
            </p:cNvPr>
            <p:cNvSpPr/>
            <p:nvPr/>
          </p:nvSpPr>
          <p:spPr>
            <a:xfrm>
              <a:off x="1054100" y="3289300"/>
              <a:ext cx="812800" cy="355600"/>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pic>
        <p:nvPicPr>
          <p:cNvPr id="11" name="Picture 10">
            <a:extLst>
              <a:ext uri="{FF2B5EF4-FFF2-40B4-BE49-F238E27FC236}">
                <a16:creationId xmlns:a16="http://schemas.microsoft.com/office/drawing/2014/main" id="{8A8A7D6E-FAB4-0028-FDD6-FCABB941DD4E}"/>
              </a:ext>
            </a:extLst>
          </p:cNvPr>
          <p:cNvPicPr>
            <a:picLocks noChangeAspect="1"/>
          </p:cNvPicPr>
          <p:nvPr/>
        </p:nvPicPr>
        <p:blipFill>
          <a:blip r:embed="rId4"/>
          <a:stretch>
            <a:fillRect/>
          </a:stretch>
        </p:blipFill>
        <p:spPr>
          <a:xfrm>
            <a:off x="6508631" y="3786565"/>
            <a:ext cx="5586872" cy="2196548"/>
          </a:xfrm>
          <a:prstGeom prst="rect">
            <a:avLst/>
          </a:prstGeom>
        </p:spPr>
      </p:pic>
      <p:sp>
        <p:nvSpPr>
          <p:cNvPr id="13" name="TextBox 12">
            <a:extLst>
              <a:ext uri="{FF2B5EF4-FFF2-40B4-BE49-F238E27FC236}">
                <a16:creationId xmlns:a16="http://schemas.microsoft.com/office/drawing/2014/main" id="{D442A539-1F1A-3C3C-774C-B1F5FD885B36}"/>
              </a:ext>
            </a:extLst>
          </p:cNvPr>
          <p:cNvSpPr txBox="1"/>
          <p:nvPr/>
        </p:nvSpPr>
        <p:spPr>
          <a:xfrm>
            <a:off x="406400" y="925689"/>
            <a:ext cx="4419800"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Sign in to Your Workbench</a:t>
            </a:r>
          </a:p>
        </p:txBody>
      </p:sp>
    </p:spTree>
    <p:extLst>
      <p:ext uri="{BB962C8B-B14F-4D97-AF65-F5344CB8AC3E}">
        <p14:creationId xmlns:p14="http://schemas.microsoft.com/office/powerpoint/2010/main" val="78208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356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1E32E8-4DB7-3399-9EA4-5992B08A691F}"/>
              </a:ext>
            </a:extLst>
          </p:cNvPr>
          <p:cNvSpPr/>
          <p:nvPr/>
        </p:nvSpPr>
        <p:spPr>
          <a:xfrm>
            <a:off x="6457244" y="3167"/>
            <a:ext cx="5734756" cy="6858000"/>
          </a:xfrm>
          <a:prstGeom prst="rect">
            <a:avLst/>
          </a:prstGeom>
          <a:solidFill>
            <a:srgbClr val="E9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3" name="Text Placeholder 2">
            <a:extLst>
              <a:ext uri="{FF2B5EF4-FFF2-40B4-BE49-F238E27FC236}">
                <a16:creationId xmlns:a16="http://schemas.microsoft.com/office/drawing/2014/main" id="{25942418-8331-0B2D-10E7-33C093E94890}"/>
              </a:ext>
            </a:extLst>
          </p:cNvPr>
          <p:cNvSpPr>
            <a:spLocks noGrp="1"/>
          </p:cNvSpPr>
          <p:nvPr>
            <p:ph type="body" idx="1"/>
          </p:nvPr>
        </p:nvSpPr>
        <p:spPr>
          <a:xfrm>
            <a:off x="416276" y="1557867"/>
            <a:ext cx="5871633" cy="4933243"/>
          </a:xfrm>
        </p:spPr>
        <p:txBody>
          <a:bodyPr/>
          <a:lstStyle/>
          <a:p>
            <a:pPr indent="-609585"/>
            <a:r>
              <a:rPr lang="en-US" sz="1733" dirty="0"/>
              <a:t>Once logged in, you will be prompted to change your password</a:t>
            </a:r>
            <a:br>
              <a:rPr lang="en-US" sz="1733" dirty="0"/>
            </a:br>
            <a:r>
              <a:rPr lang="en-US" sz="1733" dirty="0"/>
              <a:t> </a:t>
            </a:r>
          </a:p>
          <a:p>
            <a:pPr indent="-609585"/>
            <a:r>
              <a:rPr lang="en-US" sz="1733" dirty="0"/>
              <a:t>Once changed, click “Enter”</a:t>
            </a:r>
            <a:br>
              <a:rPr lang="en-US" sz="1733" dirty="0"/>
            </a:br>
            <a:endParaRPr lang="en-US" sz="1733" dirty="0"/>
          </a:p>
          <a:p>
            <a:pPr indent="-609585"/>
            <a:r>
              <a:rPr lang="en-US" sz="1733" dirty="0"/>
              <a:t>After you click “Enter” you may run into an error page</a:t>
            </a:r>
          </a:p>
          <a:p>
            <a:pPr marL="1219170" lvl="2" indent="-609585"/>
            <a:r>
              <a:rPr lang="en-US" sz="1733" dirty="0"/>
              <a:t>If so, use this link to continue to the </a:t>
            </a:r>
            <a:r>
              <a:rPr lang="en-US" sz="1733" i="1" dirty="0">
                <a:solidFill>
                  <a:schemeClr val="accent5">
                    <a:lumMod val="40000"/>
                    <a:lumOff val="60000"/>
                  </a:schemeClr>
                </a:solidFill>
                <a:hlinkClick r:id="rId3">
                  <a:extLst>
                    <a:ext uri="{A12FA001-AC4F-418D-AE19-62706E023703}">
                      <ahyp:hlinkClr xmlns:ahyp="http://schemas.microsoft.com/office/drawing/2018/hyperlinkcolor" val="tx"/>
                    </a:ext>
                  </a:extLst>
                </a:hlinkClick>
              </a:rPr>
              <a:t>All of Us </a:t>
            </a:r>
            <a:r>
              <a:rPr lang="en-US" sz="1733" dirty="0">
                <a:solidFill>
                  <a:schemeClr val="accent5">
                    <a:lumMod val="40000"/>
                    <a:lumOff val="60000"/>
                  </a:schemeClr>
                </a:solidFill>
                <a:hlinkClick r:id="rId3">
                  <a:extLst>
                    <a:ext uri="{A12FA001-AC4F-418D-AE19-62706E023703}">
                      <ahyp:hlinkClr xmlns:ahyp="http://schemas.microsoft.com/office/drawing/2018/hyperlinkcolor" val="tx"/>
                    </a:ext>
                  </a:extLst>
                </a:hlinkClick>
              </a:rPr>
              <a:t>registration page</a:t>
            </a:r>
            <a:endParaRPr lang="en-US" sz="1733" dirty="0">
              <a:solidFill>
                <a:schemeClr val="accent5">
                  <a:lumMod val="40000"/>
                  <a:lumOff val="60000"/>
                </a:schemeClr>
              </a:solidFill>
            </a:endParaRPr>
          </a:p>
          <a:p>
            <a:pPr marL="609585" lvl="2" indent="0">
              <a:buNone/>
            </a:pPr>
            <a:endParaRPr lang="en-US" sz="1733" dirty="0">
              <a:solidFill>
                <a:schemeClr val="accent5">
                  <a:lumMod val="40000"/>
                  <a:lumOff val="60000"/>
                </a:schemeClr>
              </a:solidFill>
            </a:endParaRPr>
          </a:p>
        </p:txBody>
      </p:sp>
      <p:sp>
        <p:nvSpPr>
          <p:cNvPr id="4" name="Slide Number Placeholder 3">
            <a:extLst>
              <a:ext uri="{FF2B5EF4-FFF2-40B4-BE49-F238E27FC236}">
                <a16:creationId xmlns:a16="http://schemas.microsoft.com/office/drawing/2014/main" id="{1AFF0DAC-51B4-6850-4E34-A36DE8F28ED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9</a:t>
            </a:fld>
            <a:endParaRPr lang="en" kern="0" dirty="0">
              <a:solidFill>
                <a:srgbClr val="000000"/>
              </a:solidFill>
            </a:endParaRPr>
          </a:p>
        </p:txBody>
      </p:sp>
      <p:pic>
        <p:nvPicPr>
          <p:cNvPr id="5" name="Picture 4">
            <a:extLst>
              <a:ext uri="{FF2B5EF4-FFF2-40B4-BE49-F238E27FC236}">
                <a16:creationId xmlns:a16="http://schemas.microsoft.com/office/drawing/2014/main" id="{6C1A1BED-8D2E-9118-1539-06BFCFEA4DC8}"/>
              </a:ext>
            </a:extLst>
          </p:cNvPr>
          <p:cNvPicPr>
            <a:picLocks noChangeAspect="1"/>
          </p:cNvPicPr>
          <p:nvPr/>
        </p:nvPicPr>
        <p:blipFill>
          <a:blip r:embed="rId4"/>
          <a:srcRect l="14396" t="15492" r="18677" b="27820"/>
          <a:stretch/>
        </p:blipFill>
        <p:spPr>
          <a:xfrm>
            <a:off x="6586884" y="1709529"/>
            <a:ext cx="5475475" cy="2415209"/>
          </a:xfrm>
          <a:prstGeom prst="rect">
            <a:avLst/>
          </a:prstGeom>
          <a:ln>
            <a:solidFill>
              <a:schemeClr val="tx1"/>
            </a:solidFill>
          </a:ln>
        </p:spPr>
      </p:pic>
      <p:sp>
        <p:nvSpPr>
          <p:cNvPr id="6" name="TextBox 5">
            <a:extLst>
              <a:ext uri="{FF2B5EF4-FFF2-40B4-BE49-F238E27FC236}">
                <a16:creationId xmlns:a16="http://schemas.microsoft.com/office/drawing/2014/main" id="{27C61F64-CFB2-28E3-8095-034AD813B5D9}"/>
              </a:ext>
            </a:extLst>
          </p:cNvPr>
          <p:cNvSpPr txBox="1"/>
          <p:nvPr/>
        </p:nvSpPr>
        <p:spPr>
          <a:xfrm>
            <a:off x="406401" y="925689"/>
            <a:ext cx="3836307" cy="502766"/>
          </a:xfrm>
          <a:prstGeom prst="rect">
            <a:avLst/>
          </a:prstGeom>
          <a:noFill/>
        </p:spPr>
        <p:txBody>
          <a:bodyPr wrap="none" rtlCol="0">
            <a:spAutoFit/>
          </a:bodyPr>
          <a:lstStyle/>
          <a:p>
            <a:pPr defTabSz="1219170">
              <a:buClr>
                <a:srgbClr val="000000"/>
              </a:buClr>
            </a:pPr>
            <a:r>
              <a:rPr lang="en-US" sz="2667" b="1" kern="0" dirty="0">
                <a:solidFill>
                  <a:srgbClr val="FFFFFF"/>
                </a:solidFill>
                <a:latin typeface="Avenir Book" panose="02000503020000020003" pitchFamily="2" charset="0"/>
                <a:cs typeface="Arial"/>
                <a:sym typeface="Arial"/>
              </a:rPr>
              <a:t>Change Your Password</a:t>
            </a:r>
          </a:p>
        </p:txBody>
      </p:sp>
    </p:spTree>
    <p:extLst>
      <p:ext uri="{BB962C8B-B14F-4D97-AF65-F5344CB8AC3E}">
        <p14:creationId xmlns:p14="http://schemas.microsoft.com/office/powerpoint/2010/main" val="818927941"/>
      </p:ext>
    </p:extLst>
  </p:cSld>
  <p:clrMapOvr>
    <a:masterClrMapping/>
  </p:clrMapOvr>
</p:sld>
</file>

<file path=ppt/theme/theme1.xml><?xml version="1.0" encoding="utf-8"?>
<a:theme xmlns:a="http://schemas.openxmlformats.org/drawingml/2006/main" name="CWML Teal">
  <a:themeElements>
    <a:clrScheme name="Simple Light">
      <a:dk1>
        <a:srgbClr val="000000"/>
      </a:dk1>
      <a:lt1>
        <a:srgbClr val="FFFFFF"/>
      </a:lt1>
      <a:dk2>
        <a:srgbClr val="595959"/>
      </a:dk2>
      <a:lt2>
        <a:srgbClr val="EEEEEE"/>
      </a:lt2>
      <a:accent1>
        <a:srgbClr val="FDFDFD"/>
      </a:accent1>
      <a:accent2>
        <a:srgbClr val="212121"/>
      </a:accent2>
      <a:accent3>
        <a:srgbClr val="78909C"/>
      </a:accent3>
      <a:accent4>
        <a:srgbClr val="FFDDB0"/>
      </a:accent4>
      <a:accent5>
        <a:srgbClr val="0097A7"/>
      </a:accent5>
      <a:accent6>
        <a:srgbClr val="E0E0E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17542</TotalTime>
  <Words>1829</Words>
  <Application>Microsoft Macintosh PowerPoint</Application>
  <PresentationFormat>Widescreen</PresentationFormat>
  <Paragraphs>218</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Arial</vt:lpstr>
      <vt:lpstr>Avenir</vt:lpstr>
      <vt:lpstr>Avenir Book</vt:lpstr>
      <vt:lpstr>Georgia</vt:lpstr>
      <vt:lpstr>Montserrat</vt:lpstr>
      <vt:lpstr>CWML Teal</vt:lpstr>
      <vt:lpstr>Creating an All of Us Account</vt:lpstr>
      <vt:lpstr>Objectives</vt:lpstr>
      <vt:lpstr>Part 1: Creating an account (15 to 20 minutes)</vt:lpstr>
      <vt:lpstr>PowerPoint Presentation</vt:lpstr>
      <vt:lpstr>PowerPoint Presentation</vt:lpstr>
      <vt:lpstr>PowerPoint Presentation</vt:lpstr>
      <vt:lpstr>PowerPoint Presentation</vt:lpstr>
      <vt:lpstr>PowerPoint Presentation</vt:lpstr>
      <vt:lpstr>PowerPoint Presentation</vt:lpstr>
      <vt:lpstr>Part 2: Data access registration (90 to 120 minutes)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Create an All of Us Workspace (10-15 minutes)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you have questions or run into issues,  please email Max Wegener at  Maximilian.Wegener@yale.edu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Wegener, Maximilian</dc:creator>
  <cp:lastModifiedBy>Wegener, Maximilian</cp:lastModifiedBy>
  <cp:revision>93</cp:revision>
  <dcterms:created xsi:type="dcterms:W3CDTF">2025-01-10T18:33:58Z</dcterms:created>
  <dcterms:modified xsi:type="dcterms:W3CDTF">2025-11-07T14:19:14Z</dcterms:modified>
</cp:coreProperties>
</file>